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sldIdLst>
    <p:sldId id="256" r:id="rId2"/>
    <p:sldId id="271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6" d="100"/>
          <a:sy n="106" d="100"/>
        </p:scale>
        <p:origin x="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2400" y="76200"/>
            <a:ext cx="8801100" cy="6781800"/>
            <a:chOff x="96" y="48"/>
            <a:chExt cx="5544" cy="4272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64" y="144"/>
              <a:ext cx="2664" cy="1440"/>
              <a:chOff x="864" y="144"/>
              <a:chExt cx="2664" cy="1440"/>
            </a:xfrm>
          </p:grpSpPr>
          <p:grpSp>
            <p:nvGrpSpPr>
              <p:cNvPr id="9221" name="Group 5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22" name="Rectangle 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3" name="Rectangle 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4" name="Rectangle 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5" name="Rectangle 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6" name="Rectangle 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7" name="Rectangle 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8" name="Rectangle 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9" name="Rectangle 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30" name="Group 14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31" name="Rectangle 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2" name="Rectangle 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3" name="Rectangle 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4" name="Rectangle 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5" name="Rectangle 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6" name="Rectangle 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7" name="Rectangle 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8" name="Rectangle 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39" name="Group 23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240" name="Rectangle 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1" name="Rectangle 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2" name="Rectangle 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3" name="Rectangle 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4" name="Rectangle 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5" name="Rectangle 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6" name="Rectangle 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7" name="Rectangle 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48" name="Group 32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249" name="Rectangle 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0" name="Rectangle 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1" name="Rectangle 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2" name="Rectangle 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3" name="Rectangle 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4" name="Rectangle 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5" name="Rectangle 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6" name="Rectangle 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57" name="Group 41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258" name="Rectangle 4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9" name="Rectangle 4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0" name="Rectangle 4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1" name="Rectangle 4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2" name="Rectangle 4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3" name="Rectangle 4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4" name="Rectangle 4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66" name="Group 50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267" name="Rectangle 5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8" name="Rectangle 5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9" name="Rectangle 5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0" name="Rectangle 5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1" name="Rectangle 5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2" name="Rectangle 5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3" name="Rectangle 5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4" name="Rectangle 5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75" name="Group 59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276" name="Rectangle 6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7" name="Rectangle 6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8" name="Rectangle 6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9" name="Rectangle 6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0" name="Rectangle 6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1" name="Rectangle 6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2" name="Rectangle 6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3" name="Rectangle 6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284" name="Group 68"/>
            <p:cNvGrpSpPr>
              <a:grpSpLocks/>
            </p:cNvGrpSpPr>
            <p:nvPr/>
          </p:nvGrpSpPr>
          <p:grpSpPr bwMode="auto">
            <a:xfrm>
              <a:off x="240" y="1968"/>
              <a:ext cx="3288" cy="1440"/>
              <a:chOff x="240" y="144"/>
              <a:chExt cx="3288" cy="1440"/>
            </a:xfrm>
          </p:grpSpPr>
          <p:grpSp>
            <p:nvGrpSpPr>
              <p:cNvPr id="9285" name="Group 69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86" name="Rectangle 7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7" name="Rectangle 7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8" name="Rectangle 7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9" name="Rectangle 7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0" name="Rectangle 7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1" name="Rectangle 7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2" name="Rectangle 7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3" name="Rectangle 7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94" name="Group 78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95" name="Rectangle 7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6" name="Rectangle 8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7" name="Rectangle 8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8" name="Rectangle 8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9" name="Rectangle 8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0" name="Rectangle 8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1" name="Rectangle 8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2" name="Rectangle 8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03" name="Group 87"/>
              <p:cNvGrpSpPr>
                <a:grpSpLocks/>
              </p:cNvGrpSpPr>
              <p:nvPr/>
            </p:nvGrpSpPr>
            <p:grpSpPr bwMode="auto">
              <a:xfrm>
                <a:off x="240" y="144"/>
                <a:ext cx="168" cy="192"/>
                <a:chOff x="1008" y="1584"/>
                <a:chExt cx="336" cy="384"/>
              </a:xfrm>
            </p:grpSpPr>
            <p:sp>
              <p:nvSpPr>
                <p:cNvPr id="9304" name="Rectangle 8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5" name="Rectangle 8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6" name="Rectangle 9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7" name="Rectangle 9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8" name="Rectangle 9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9" name="Rectangle 9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0" name="Rectangle 9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1" name="Rectangle 9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12" name="Group 96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313" name="Rectangle 9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4" name="Rectangle 9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5" name="Rectangle 9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6" name="Rectangle 10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7" name="Rectangle 10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8" name="Rectangle 10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9" name="Rectangle 10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0" name="Rectangle 10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21" name="Group 105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322" name="Rectangle 10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3" name="Rectangle 10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4" name="Rectangle 10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5" name="Rectangle 10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6" name="Rectangle 1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7" name="Rectangle 1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8" name="Rectangle 1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9" name="Rectangle 1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30" name="Group 114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331" name="Rectangle 1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2" name="Rectangle 1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3" name="Rectangle 1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4" name="Rectangle 1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5" name="Rectangle 1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6" name="Rectangle 1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7" name="Rectangle 1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8" name="Rectangle 1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39" name="Group 123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340" name="Rectangle 1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1" name="Rectangle 1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2" name="Rectangle 1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3" name="Rectangle 1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4" name="Rectangle 1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5" name="Rectangle 1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6" name="Rectangle 1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7" name="Rectangle 1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48" name="Group 132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349" name="Rectangle 1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0" name="Rectangle 1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1" name="Rectangle 1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2" name="Rectangle 1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3" name="Rectangle 1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4" name="Rectangle 1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5" name="Rectangle 1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6" name="Rectangle 1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357" name="Group 141"/>
            <p:cNvGrpSpPr>
              <a:grpSpLocks/>
            </p:cNvGrpSpPr>
            <p:nvPr/>
          </p:nvGrpSpPr>
          <p:grpSpPr bwMode="auto">
            <a:xfrm>
              <a:off x="4320" y="624"/>
              <a:ext cx="168" cy="192"/>
              <a:chOff x="1008" y="1584"/>
              <a:chExt cx="336" cy="384"/>
            </a:xfrm>
          </p:grpSpPr>
          <p:sp>
            <p:nvSpPr>
              <p:cNvPr id="9358" name="Rectangle 14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59" name="Rectangle 14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0" name="Rectangle 14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1" name="Rectangle 14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2" name="Rectangle 14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5" name="Rectangle 14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66" name="Group 150"/>
            <p:cNvGrpSpPr>
              <a:grpSpLocks/>
            </p:cNvGrpSpPr>
            <p:nvPr/>
          </p:nvGrpSpPr>
          <p:grpSpPr bwMode="auto">
            <a:xfrm>
              <a:off x="4656" y="1296"/>
              <a:ext cx="168" cy="192"/>
              <a:chOff x="1008" y="1584"/>
              <a:chExt cx="336" cy="384"/>
            </a:xfrm>
          </p:grpSpPr>
          <p:sp>
            <p:nvSpPr>
              <p:cNvPr id="9367" name="Rectangle 15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8" name="Rectangle 15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9" name="Rectangle 15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0" name="Rectangle 15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1" name="Rectangle 15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2" name="Rectangle 15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3" name="Rectangle 15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4" name="Rectangle 15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75" name="Group 159"/>
            <p:cNvGrpSpPr>
              <a:grpSpLocks/>
            </p:cNvGrpSpPr>
            <p:nvPr/>
          </p:nvGrpSpPr>
          <p:grpSpPr bwMode="auto">
            <a:xfrm>
              <a:off x="3696" y="48"/>
              <a:ext cx="168" cy="192"/>
              <a:chOff x="1008" y="1584"/>
              <a:chExt cx="336" cy="384"/>
            </a:xfrm>
          </p:grpSpPr>
          <p:sp>
            <p:nvSpPr>
              <p:cNvPr id="9376" name="Rectangle 16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7" name="Rectangle 16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8" name="Rectangle 16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9" name="Rectangle 16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0" name="Rectangle 16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1" name="Rectangle 16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2" name="Rectangle 16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3" name="Rectangle 16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84" name="Group 168"/>
            <p:cNvGrpSpPr>
              <a:grpSpLocks/>
            </p:cNvGrpSpPr>
            <p:nvPr/>
          </p:nvGrpSpPr>
          <p:grpSpPr bwMode="auto">
            <a:xfrm>
              <a:off x="5280" y="48"/>
              <a:ext cx="168" cy="192"/>
              <a:chOff x="1008" y="1584"/>
              <a:chExt cx="336" cy="384"/>
            </a:xfrm>
          </p:grpSpPr>
          <p:sp>
            <p:nvSpPr>
              <p:cNvPr id="9385" name="Rectangle 16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6" name="Rectangle 17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7" name="Rectangle 17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8" name="Rectangle 17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9" name="Rectangle 17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0" name="Rectangle 17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1" name="Rectangle 17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2" name="Rectangle 17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93" name="Group 177"/>
            <p:cNvGrpSpPr>
              <a:grpSpLocks/>
            </p:cNvGrpSpPr>
            <p:nvPr/>
          </p:nvGrpSpPr>
          <p:grpSpPr bwMode="auto">
            <a:xfrm>
              <a:off x="5472" y="960"/>
              <a:ext cx="168" cy="192"/>
              <a:chOff x="1008" y="1584"/>
              <a:chExt cx="336" cy="384"/>
            </a:xfrm>
          </p:grpSpPr>
          <p:sp>
            <p:nvSpPr>
              <p:cNvPr id="9394" name="Rectangle 17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5" name="Rectangle 17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6" name="Rectangle 18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7" name="Rectangle 18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8" name="Rectangle 18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9" name="Rectangle 18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0" name="Rectangle 18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1" name="Rectangle 18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02" name="Group 186"/>
            <p:cNvGrpSpPr>
              <a:grpSpLocks/>
            </p:cNvGrpSpPr>
            <p:nvPr/>
          </p:nvGrpSpPr>
          <p:grpSpPr bwMode="auto">
            <a:xfrm>
              <a:off x="4224" y="2400"/>
              <a:ext cx="168" cy="192"/>
              <a:chOff x="1008" y="1584"/>
              <a:chExt cx="336" cy="384"/>
            </a:xfrm>
          </p:grpSpPr>
          <p:sp>
            <p:nvSpPr>
              <p:cNvPr id="9403" name="Rectangle 187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4" name="Rectangle 188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5" name="Rectangle 189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6" name="Rectangle 190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7" name="Rectangle 191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8" name="Rectangle 192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9" name="Rectangle 193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0" name="Rectangle 194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11" name="Group 195"/>
            <p:cNvGrpSpPr>
              <a:grpSpLocks/>
            </p:cNvGrpSpPr>
            <p:nvPr/>
          </p:nvGrpSpPr>
          <p:grpSpPr bwMode="auto">
            <a:xfrm>
              <a:off x="4560" y="3072"/>
              <a:ext cx="168" cy="192"/>
              <a:chOff x="1008" y="1584"/>
              <a:chExt cx="336" cy="384"/>
            </a:xfrm>
          </p:grpSpPr>
          <p:sp>
            <p:nvSpPr>
              <p:cNvPr id="9412" name="Rectangle 196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3" name="Rectangle 197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4" name="Rectangle 198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5" name="Rectangle 199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6" name="Rectangle 200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7" name="Rectangle 201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8" name="Rectangle 202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9" name="Rectangle 203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3600" y="1824"/>
              <a:ext cx="168" cy="192"/>
              <a:chOff x="1008" y="1584"/>
              <a:chExt cx="336" cy="384"/>
            </a:xfrm>
          </p:grpSpPr>
          <p:sp>
            <p:nvSpPr>
              <p:cNvPr id="9421" name="Rectangle 205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2" name="Rectangle 206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3" name="Rectangle 207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4" name="Rectangle 208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5" name="Rectangle 209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6" name="Rectangle 210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7" name="Rectangle 211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8" name="Rectangle 212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29" name="Group 213"/>
            <p:cNvGrpSpPr>
              <a:grpSpLocks/>
            </p:cNvGrpSpPr>
            <p:nvPr/>
          </p:nvGrpSpPr>
          <p:grpSpPr bwMode="auto">
            <a:xfrm>
              <a:off x="5184" y="1824"/>
              <a:ext cx="168" cy="192"/>
              <a:chOff x="1008" y="1584"/>
              <a:chExt cx="336" cy="384"/>
            </a:xfrm>
          </p:grpSpPr>
          <p:sp>
            <p:nvSpPr>
              <p:cNvPr id="9430" name="Rectangle 214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" name="Rectangle 215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2" name="Rectangle 216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3" name="Rectangle 217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4" name="Rectangle 218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5" name="Rectangle 219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6" name="Rectangle 220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7" name="Rectangle 221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38" name="Group 222"/>
            <p:cNvGrpSpPr>
              <a:grpSpLocks/>
            </p:cNvGrpSpPr>
            <p:nvPr/>
          </p:nvGrpSpPr>
          <p:grpSpPr bwMode="auto">
            <a:xfrm>
              <a:off x="5376" y="2736"/>
              <a:ext cx="168" cy="192"/>
              <a:chOff x="1008" y="1584"/>
              <a:chExt cx="336" cy="384"/>
            </a:xfrm>
          </p:grpSpPr>
          <p:sp>
            <p:nvSpPr>
              <p:cNvPr id="9439" name="Rectangle 223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0" name="Rectangle 224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1" name="Rectangle 225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2" name="Rectangle 226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3" name="Rectangle 227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4" name="Rectangle 228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5" name="Rectangle 229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6" name="Rectangle 230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47" name="Group 231"/>
            <p:cNvGrpSpPr>
              <a:grpSpLocks/>
            </p:cNvGrpSpPr>
            <p:nvPr/>
          </p:nvGrpSpPr>
          <p:grpSpPr bwMode="auto">
            <a:xfrm>
              <a:off x="3816" y="3840"/>
              <a:ext cx="168" cy="192"/>
              <a:chOff x="1008" y="1584"/>
              <a:chExt cx="336" cy="384"/>
            </a:xfrm>
          </p:grpSpPr>
          <p:sp>
            <p:nvSpPr>
              <p:cNvPr id="9448" name="Rectangle 23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9" name="Rectangle 23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0" name="Rectangle 23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1" name="Rectangle 23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2" name="Rectangle 23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3" name="Rectangle 23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4" name="Rectangle 23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5" name="Rectangle 23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56" name="Group 240"/>
            <p:cNvGrpSpPr>
              <a:grpSpLocks/>
            </p:cNvGrpSpPr>
            <p:nvPr/>
          </p:nvGrpSpPr>
          <p:grpSpPr bwMode="auto">
            <a:xfrm>
              <a:off x="5400" y="3840"/>
              <a:ext cx="168" cy="192"/>
              <a:chOff x="1008" y="1584"/>
              <a:chExt cx="336" cy="384"/>
            </a:xfrm>
          </p:grpSpPr>
          <p:sp>
            <p:nvSpPr>
              <p:cNvPr id="9457" name="Rectangle 24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8" name="Rectangle 24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9" name="Rectangle 24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0" name="Rectangle 24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1" name="Rectangle 24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2" name="Rectangle 24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3" name="Rectangle 24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4" name="Rectangle 24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65" name="Group 249"/>
            <p:cNvGrpSpPr>
              <a:grpSpLocks/>
            </p:cNvGrpSpPr>
            <p:nvPr/>
          </p:nvGrpSpPr>
          <p:grpSpPr bwMode="auto">
            <a:xfrm>
              <a:off x="96" y="3744"/>
              <a:ext cx="168" cy="192"/>
              <a:chOff x="1008" y="1584"/>
              <a:chExt cx="336" cy="384"/>
            </a:xfrm>
          </p:grpSpPr>
          <p:sp>
            <p:nvSpPr>
              <p:cNvPr id="9466" name="Rectangle 25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7" name="Rectangle 25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8" name="Rectangle 25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9" name="Rectangle 25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0" name="Rectangle 25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1" name="Rectangle 25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2" name="Rectangle 25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3" name="Rectangle 25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74" name="Group 258"/>
            <p:cNvGrpSpPr>
              <a:grpSpLocks/>
            </p:cNvGrpSpPr>
            <p:nvPr/>
          </p:nvGrpSpPr>
          <p:grpSpPr bwMode="auto">
            <a:xfrm>
              <a:off x="1680" y="3744"/>
              <a:ext cx="168" cy="192"/>
              <a:chOff x="1008" y="1584"/>
              <a:chExt cx="336" cy="384"/>
            </a:xfrm>
          </p:grpSpPr>
          <p:sp>
            <p:nvSpPr>
              <p:cNvPr id="9475" name="Rectangle 25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6" name="Rectangle 26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7" name="Rectangle 26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8" name="Rectangle 26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9" name="Rectangle 26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0" name="Rectangle 26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1" name="Rectangle 26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2" name="Rectangle 26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83" name="Group 267"/>
            <p:cNvGrpSpPr>
              <a:grpSpLocks/>
            </p:cNvGrpSpPr>
            <p:nvPr/>
          </p:nvGrpSpPr>
          <p:grpSpPr bwMode="auto">
            <a:xfrm>
              <a:off x="2352" y="4128"/>
              <a:ext cx="168" cy="192"/>
              <a:chOff x="1008" y="1584"/>
              <a:chExt cx="336" cy="384"/>
            </a:xfrm>
          </p:grpSpPr>
          <p:sp>
            <p:nvSpPr>
              <p:cNvPr id="9484" name="Rectangle 26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5" name="Rectangle 26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6" name="Rectangle 27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7" name="Rectangle 27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8" name="Rectangle 27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9" name="Rectangle 27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90" name="Rectangle 27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91" name="Rectangle 27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496" name="Rectangle 280"/>
          <p:cNvSpPr>
            <a:spLocks noChangeArrowheads="1"/>
          </p:cNvSpPr>
          <p:nvPr/>
        </p:nvSpPr>
        <p:spPr bwMode="invGray">
          <a:xfrm rot="5400000">
            <a:off x="265113" y="2779713"/>
            <a:ext cx="1524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98" name="Rectangle 282"/>
          <p:cNvSpPr>
            <a:spLocks noChangeArrowheads="1"/>
          </p:cNvSpPr>
          <p:nvPr/>
        </p:nvSpPr>
        <p:spPr bwMode="invGray">
          <a:xfrm rot="5400000">
            <a:off x="455613" y="2665413"/>
            <a:ext cx="7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99" name="Rectangle 283"/>
          <p:cNvSpPr>
            <a:spLocks noChangeArrowheads="1"/>
          </p:cNvSpPr>
          <p:nvPr/>
        </p:nvSpPr>
        <p:spPr bwMode="invGray">
          <a:xfrm rot="5400000">
            <a:off x="303213" y="2894013"/>
            <a:ext cx="76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00" name="Rectangle 284"/>
          <p:cNvSpPr>
            <a:spLocks noChangeArrowheads="1"/>
          </p:cNvSpPr>
          <p:nvPr/>
        </p:nvSpPr>
        <p:spPr bwMode="invGray">
          <a:xfrm rot="5400000">
            <a:off x="-39687" y="2779713"/>
            <a:ext cx="4572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01" name="Rectangle 285"/>
          <p:cNvSpPr>
            <a:spLocks noChangeArrowheads="1"/>
          </p:cNvSpPr>
          <p:nvPr/>
        </p:nvSpPr>
        <p:spPr bwMode="invGray">
          <a:xfrm rot="5400000">
            <a:off x="455613" y="2360613"/>
            <a:ext cx="76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02" name="Rectangle 286"/>
          <p:cNvSpPr>
            <a:spLocks noChangeArrowheads="1"/>
          </p:cNvSpPr>
          <p:nvPr/>
        </p:nvSpPr>
        <p:spPr bwMode="invGray">
          <a:xfrm rot="5400000">
            <a:off x="-1296987" y="4646613"/>
            <a:ext cx="4040187" cy="77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18" name="Group 302"/>
          <p:cNvGrpSpPr>
            <a:grpSpLocks/>
          </p:cNvGrpSpPr>
          <p:nvPr/>
        </p:nvGrpSpPr>
        <p:grpSpPr bwMode="auto">
          <a:xfrm>
            <a:off x="303213" y="2894013"/>
            <a:ext cx="8688387" cy="77787"/>
            <a:chOff x="191" y="1823"/>
            <a:chExt cx="5473" cy="49"/>
          </a:xfrm>
        </p:grpSpPr>
        <p:sp>
          <p:nvSpPr>
            <p:cNvPr id="9497" name="Rectangle 281"/>
            <p:cNvSpPr>
              <a:spLocks noChangeArrowheads="1"/>
            </p:cNvSpPr>
            <p:nvPr userDrawn="1"/>
          </p:nvSpPr>
          <p:spPr bwMode="invGray">
            <a:xfrm rot="5400000">
              <a:off x="215" y="1799"/>
              <a:ext cx="48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03" name="Rectangle 287"/>
            <p:cNvSpPr>
              <a:spLocks noChangeArrowheads="1"/>
            </p:cNvSpPr>
            <p:nvPr userDrawn="1"/>
          </p:nvSpPr>
          <p:spPr bwMode="invGray">
            <a:xfrm>
              <a:off x="288" y="1824"/>
              <a:ext cx="240" cy="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04" name="Rectangle 288"/>
            <p:cNvSpPr>
              <a:spLocks noChangeArrowheads="1"/>
            </p:cNvSpPr>
            <p:nvPr userDrawn="1"/>
          </p:nvSpPr>
          <p:spPr bwMode="invGray">
            <a:xfrm>
              <a:off x="528" y="1824"/>
              <a:ext cx="5136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505" name="Rectangle 289"/>
          <p:cNvSpPr>
            <a:spLocks noChangeArrowheads="1"/>
          </p:cNvSpPr>
          <p:nvPr/>
        </p:nvSpPr>
        <p:spPr bwMode="invGray">
          <a:xfrm rot="5400000">
            <a:off x="417513" y="2932113"/>
            <a:ext cx="304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17" name="Group 301"/>
          <p:cNvGrpSpPr>
            <a:grpSpLocks/>
          </p:cNvGrpSpPr>
          <p:nvPr/>
        </p:nvGrpSpPr>
        <p:grpSpPr bwMode="auto">
          <a:xfrm>
            <a:off x="152400" y="0"/>
            <a:ext cx="457200" cy="6705600"/>
            <a:chOff x="96" y="0"/>
            <a:chExt cx="288" cy="4224"/>
          </a:xfrm>
        </p:grpSpPr>
        <p:grpSp>
          <p:nvGrpSpPr>
            <p:cNvPr id="9516" name="Group 300"/>
            <p:cNvGrpSpPr>
              <a:grpSpLocks/>
            </p:cNvGrpSpPr>
            <p:nvPr userDrawn="1"/>
          </p:nvGrpSpPr>
          <p:grpSpPr bwMode="auto">
            <a:xfrm>
              <a:off x="96" y="0"/>
              <a:ext cx="288" cy="1584"/>
              <a:chOff x="96" y="0"/>
              <a:chExt cx="288" cy="1584"/>
            </a:xfrm>
          </p:grpSpPr>
          <p:sp>
            <p:nvSpPr>
              <p:cNvPr id="9493" name="Rectangle 277"/>
              <p:cNvSpPr>
                <a:spLocks noChangeArrowheads="1"/>
              </p:cNvSpPr>
              <p:nvPr userDrawn="1"/>
            </p:nvSpPr>
            <p:spPr bwMode="ltGray">
              <a:xfrm>
                <a:off x="96" y="1488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94" name="Rectangle 278"/>
              <p:cNvSpPr>
                <a:spLocks noChangeArrowheads="1"/>
              </p:cNvSpPr>
              <p:nvPr userDrawn="1"/>
            </p:nvSpPr>
            <p:spPr bwMode="ltGray">
              <a:xfrm>
                <a:off x="96" y="0"/>
                <a:ext cx="288" cy="148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515" name="Group 299"/>
            <p:cNvGrpSpPr>
              <a:grpSpLocks/>
            </p:cNvGrpSpPr>
            <p:nvPr userDrawn="1"/>
          </p:nvGrpSpPr>
          <p:grpSpPr bwMode="auto">
            <a:xfrm>
              <a:off x="96" y="2016"/>
              <a:ext cx="288" cy="2208"/>
              <a:chOff x="96" y="2016"/>
              <a:chExt cx="288" cy="2208"/>
            </a:xfrm>
          </p:grpSpPr>
          <p:sp>
            <p:nvSpPr>
              <p:cNvPr id="9507" name="Rectangle 291"/>
              <p:cNvSpPr>
                <a:spLocks noChangeArrowheads="1"/>
              </p:cNvSpPr>
              <p:nvPr userDrawn="1"/>
            </p:nvSpPr>
            <p:spPr bwMode="ltGray">
              <a:xfrm>
                <a:off x="96" y="201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08" name="Rectangle 292"/>
              <p:cNvSpPr>
                <a:spLocks noChangeArrowheads="1"/>
              </p:cNvSpPr>
              <p:nvPr userDrawn="1"/>
            </p:nvSpPr>
            <p:spPr bwMode="ltGray">
              <a:xfrm>
                <a:off x="96" y="2112"/>
                <a:ext cx="288" cy="21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509" name="Rectangle 293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9510" name="Rectangle 29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9511" name="Rectangle 29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12" name="Rectangle 29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13" name="Rectangle 29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09D377-5ADB-498B-97C3-A36ED662BB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6" grpId="0" animBg="1"/>
      <p:bldP spid="9498" grpId="0" animBg="1"/>
      <p:bldP spid="9499" grpId="0" animBg="1"/>
      <p:bldP spid="9500" grpId="0" animBg="1"/>
      <p:bldP spid="9501" grpId="0" animBg="1"/>
      <p:bldP spid="9502" grpId="0" animBg="1"/>
      <p:bldP spid="9505" grpId="0" animBg="1"/>
      <p:bldP spid="9509" grpId="0" autoUpdateAnimBg="0"/>
      <p:bldP spid="9510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802D2-A033-4AF9-B451-EEE0010E23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3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D3B66-4E2C-4297-B8C3-B8F20E0D57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7D0DE-E6E7-4AD3-A1B9-D48CB9EF58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50BE7-F8BC-49B6-86EF-587B87F1B9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57DFA-126C-46D9-B8AC-409DD3EB2A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2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2C93-36D5-4F13-94C9-7DACE9F07F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3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87D1C-3269-4957-9F41-209FA39936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8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64E1F-6B6D-4A29-A37D-02F310745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7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B390F-F62F-4C3D-B0E7-0A79B82B1B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8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60711-A86D-4205-A321-DA96BC519D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3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roup 329"/>
          <p:cNvGrpSpPr>
            <a:grpSpLocks/>
          </p:cNvGrpSpPr>
          <p:nvPr/>
        </p:nvGrpSpPr>
        <p:grpSpPr bwMode="auto">
          <a:xfrm>
            <a:off x="150813" y="0"/>
            <a:ext cx="8840787" cy="6858000"/>
            <a:chOff x="95" y="0"/>
            <a:chExt cx="5569" cy="432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96" y="48"/>
              <a:ext cx="5544" cy="4272"/>
              <a:chOff x="96" y="48"/>
              <a:chExt cx="5544" cy="4272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864" y="144"/>
                <a:ext cx="2664" cy="1440"/>
                <a:chOff x="864" y="144"/>
                <a:chExt cx="2664" cy="1440"/>
              </a:xfrm>
            </p:grpSpPr>
            <p:grpSp>
              <p:nvGrpSpPr>
                <p:cNvPr id="1034" name="Group 10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35" name="Rectangle 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6" name="Rectangle 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" name="Rectangle 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3" name="Group 19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9" name="Rectangle 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0" name="Rectangle 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1" name="Rectangle 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2" name="Group 28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053" name="Rectangle 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4" name="Rectangle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6" name="Rectangle 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7" name="Rectangle 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8" name="Rectangle 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9" name="Rectangle 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0" name="Rectangle 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1" name="Group 37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062" name="Rectangle 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3" name="Rectangle 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4" name="Rectangle 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5" name="Rectangle 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7" name="Rectangle 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0" name="Group 46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4" name="Rectangle 50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7" name="Rectangle 5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9" name="Group 55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Rectangle 57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Rectangle 5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4" name="Rectangle 60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5" name="Rectangle 6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8" name="Group 64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089" name="Rectangle 6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Rectangle 6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Rectangle 7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97" name="Group 73"/>
              <p:cNvGrpSpPr>
                <a:grpSpLocks/>
              </p:cNvGrpSpPr>
              <p:nvPr/>
            </p:nvGrpSpPr>
            <p:grpSpPr bwMode="auto">
              <a:xfrm>
                <a:off x="240" y="1968"/>
                <a:ext cx="3288" cy="1440"/>
                <a:chOff x="240" y="144"/>
                <a:chExt cx="3288" cy="1440"/>
              </a:xfrm>
            </p:grpSpPr>
            <p:grpSp>
              <p:nvGrpSpPr>
                <p:cNvPr id="1098" name="Group 74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99" name="Rectangle 7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Rectangle 7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Rectangle 8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07" name="Group 83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Rectangle 8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Rectangle 8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16" name="Group 92"/>
                <p:cNvGrpSpPr>
                  <a:grpSpLocks/>
                </p:cNvGrpSpPr>
                <p:nvPr/>
              </p:nvGrpSpPr>
              <p:grpSpPr bwMode="auto">
                <a:xfrm>
                  <a:off x="240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17" name="Rectangle 9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Rectangle 96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Rectangle 100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25" name="Group 101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Rectangle 103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Rectangle 10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4" name="Group 110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Rectangle 1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Rectangle 1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Rectangle 1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Rectangle 1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Rectangle 1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43" name="Group 119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144" name="Rectangle 1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Rectangle 1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Rectangle 1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Rectangle 1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Rectangle 1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Rectangle 1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Rectangle 1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Rectangle 1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2" name="Group 128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153" name="Rectangle 1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Rectangle 1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Rectangle 1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Rectangle 1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Rectangle 1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Rectangle 1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Rectangle 1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Rectangle 1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1" name="Group 137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162" name="Rectangle 1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Rectangle 1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Rectangle 1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Rectangle 1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Rectangle 1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Rectangle 1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Rectangle 1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Rectangle 1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70" name="Group 146"/>
              <p:cNvGrpSpPr>
                <a:grpSpLocks/>
              </p:cNvGrpSpPr>
              <p:nvPr/>
            </p:nvGrpSpPr>
            <p:grpSpPr bwMode="auto">
              <a:xfrm>
                <a:off x="4320" y="624"/>
                <a:ext cx="168" cy="192"/>
                <a:chOff x="1008" y="1584"/>
                <a:chExt cx="336" cy="384"/>
              </a:xfrm>
            </p:grpSpPr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79" name="Group 155"/>
              <p:cNvGrpSpPr>
                <a:grpSpLocks/>
              </p:cNvGrpSpPr>
              <p:nvPr/>
            </p:nvGrpSpPr>
            <p:grpSpPr bwMode="auto">
              <a:xfrm>
                <a:off x="4656" y="1296"/>
                <a:ext cx="168" cy="192"/>
                <a:chOff x="1008" y="1584"/>
                <a:chExt cx="336" cy="384"/>
              </a:xfrm>
            </p:grpSpPr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88" name="Group 164"/>
              <p:cNvGrpSpPr>
                <a:grpSpLocks/>
              </p:cNvGrpSpPr>
              <p:nvPr/>
            </p:nvGrpSpPr>
            <p:grpSpPr bwMode="auto">
              <a:xfrm>
                <a:off x="3696" y="48"/>
                <a:ext cx="168" cy="192"/>
                <a:chOff x="1008" y="1584"/>
                <a:chExt cx="336" cy="384"/>
              </a:xfrm>
            </p:grpSpPr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97" name="Group 173"/>
              <p:cNvGrpSpPr>
                <a:grpSpLocks/>
              </p:cNvGrpSpPr>
              <p:nvPr/>
            </p:nvGrpSpPr>
            <p:grpSpPr bwMode="auto">
              <a:xfrm>
                <a:off x="5280" y="48"/>
                <a:ext cx="168" cy="192"/>
                <a:chOff x="1008" y="1584"/>
                <a:chExt cx="336" cy="384"/>
              </a:xfrm>
            </p:grpSpPr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06" name="Group 182"/>
              <p:cNvGrpSpPr>
                <a:grpSpLocks/>
              </p:cNvGrpSpPr>
              <p:nvPr/>
            </p:nvGrpSpPr>
            <p:grpSpPr bwMode="auto">
              <a:xfrm>
                <a:off x="5472" y="960"/>
                <a:ext cx="168" cy="192"/>
                <a:chOff x="1008" y="1584"/>
                <a:chExt cx="336" cy="384"/>
              </a:xfrm>
            </p:grpSpPr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15" name="Group 191"/>
              <p:cNvGrpSpPr>
                <a:grpSpLocks/>
              </p:cNvGrpSpPr>
              <p:nvPr/>
            </p:nvGrpSpPr>
            <p:grpSpPr bwMode="auto">
              <a:xfrm>
                <a:off x="4224" y="2400"/>
                <a:ext cx="168" cy="192"/>
                <a:chOff x="1008" y="1584"/>
                <a:chExt cx="336" cy="384"/>
              </a:xfrm>
            </p:grpSpPr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24" name="Group 200"/>
              <p:cNvGrpSpPr>
                <a:grpSpLocks/>
              </p:cNvGrpSpPr>
              <p:nvPr/>
            </p:nvGrpSpPr>
            <p:grpSpPr bwMode="auto">
              <a:xfrm>
                <a:off x="4560" y="3072"/>
                <a:ext cx="168" cy="192"/>
                <a:chOff x="1008" y="1584"/>
                <a:chExt cx="336" cy="384"/>
              </a:xfrm>
            </p:grpSpPr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3" name="Group 209"/>
              <p:cNvGrpSpPr>
                <a:grpSpLocks/>
              </p:cNvGrpSpPr>
              <p:nvPr/>
            </p:nvGrpSpPr>
            <p:grpSpPr bwMode="auto">
              <a:xfrm>
                <a:off x="3600" y="1824"/>
                <a:ext cx="168" cy="192"/>
                <a:chOff x="1008" y="1584"/>
                <a:chExt cx="336" cy="384"/>
              </a:xfrm>
            </p:grpSpPr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2" name="Group 218"/>
              <p:cNvGrpSpPr>
                <a:grpSpLocks/>
              </p:cNvGrpSpPr>
              <p:nvPr/>
            </p:nvGrpSpPr>
            <p:grpSpPr bwMode="auto">
              <a:xfrm>
                <a:off x="5184" y="1824"/>
                <a:ext cx="168" cy="192"/>
                <a:chOff x="1008" y="1584"/>
                <a:chExt cx="336" cy="384"/>
              </a:xfrm>
            </p:grpSpPr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51" name="Group 227"/>
              <p:cNvGrpSpPr>
                <a:grpSpLocks/>
              </p:cNvGrpSpPr>
              <p:nvPr/>
            </p:nvGrpSpPr>
            <p:grpSpPr bwMode="auto">
              <a:xfrm>
                <a:off x="5376" y="2736"/>
                <a:ext cx="168" cy="192"/>
                <a:chOff x="1008" y="1584"/>
                <a:chExt cx="336" cy="384"/>
              </a:xfrm>
            </p:grpSpPr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9" name="Rectangle 23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60" name="Group 236"/>
              <p:cNvGrpSpPr>
                <a:grpSpLocks/>
              </p:cNvGrpSpPr>
              <p:nvPr/>
            </p:nvGrpSpPr>
            <p:grpSpPr bwMode="auto">
              <a:xfrm>
                <a:off x="3816" y="3840"/>
                <a:ext cx="168" cy="192"/>
                <a:chOff x="1008" y="1584"/>
                <a:chExt cx="336" cy="384"/>
              </a:xfrm>
            </p:grpSpPr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69" name="Group 245"/>
              <p:cNvGrpSpPr>
                <a:grpSpLocks/>
              </p:cNvGrpSpPr>
              <p:nvPr/>
            </p:nvGrpSpPr>
            <p:grpSpPr bwMode="auto">
              <a:xfrm>
                <a:off x="5400" y="3840"/>
                <a:ext cx="168" cy="192"/>
                <a:chOff x="1008" y="1584"/>
                <a:chExt cx="336" cy="384"/>
              </a:xfrm>
            </p:grpSpPr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78" name="Group 254"/>
              <p:cNvGrpSpPr>
                <a:grpSpLocks/>
              </p:cNvGrpSpPr>
              <p:nvPr/>
            </p:nvGrpSpPr>
            <p:grpSpPr bwMode="auto">
              <a:xfrm>
                <a:off x="96" y="3744"/>
                <a:ext cx="168" cy="192"/>
                <a:chOff x="1008" y="1584"/>
                <a:chExt cx="336" cy="384"/>
              </a:xfrm>
            </p:grpSpPr>
            <p:sp>
              <p:nvSpPr>
                <p:cNvPr id="1279" name="Rectangle 25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0" name="Rectangle 25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1" name="Rectangle 25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2" name="Rectangle 25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3" name="Rectangle 25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4" name="Rectangle 26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5" name="Rectangle 26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87" name="Group 263"/>
              <p:cNvGrpSpPr>
                <a:grpSpLocks/>
              </p:cNvGrpSpPr>
              <p:nvPr/>
            </p:nvGrpSpPr>
            <p:grpSpPr bwMode="auto">
              <a:xfrm>
                <a:off x="1680" y="3744"/>
                <a:ext cx="168" cy="192"/>
                <a:chOff x="1008" y="1584"/>
                <a:chExt cx="336" cy="384"/>
              </a:xfrm>
            </p:grpSpPr>
            <p:sp>
              <p:nvSpPr>
                <p:cNvPr id="1288" name="Rectangle 26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9" name="Rectangle 26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0" name="Rectangle 26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1" name="Rectangle 26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2" name="Rectangle 26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3" name="Rectangle 26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5" name="Rectangle 27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96" name="Group 272"/>
              <p:cNvGrpSpPr>
                <a:grpSpLocks/>
              </p:cNvGrpSpPr>
              <p:nvPr/>
            </p:nvGrpSpPr>
            <p:grpSpPr bwMode="auto">
              <a:xfrm>
                <a:off x="2352" y="4128"/>
                <a:ext cx="168" cy="192"/>
                <a:chOff x="1008" y="1584"/>
                <a:chExt cx="336" cy="384"/>
              </a:xfrm>
            </p:grpSpPr>
            <p:sp>
              <p:nvSpPr>
                <p:cNvPr id="1297" name="Rectangle 27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8" name="Rectangle 27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9" name="Rectangle 27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1" name="Rectangle 27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2" name="Rectangle 27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4" name="Rectangle 28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51" name="Group 327"/>
            <p:cNvGrpSpPr>
              <a:grpSpLocks/>
            </p:cNvGrpSpPr>
            <p:nvPr userDrawn="1"/>
          </p:nvGrpSpPr>
          <p:grpSpPr bwMode="auto">
            <a:xfrm>
              <a:off x="96" y="0"/>
              <a:ext cx="288" cy="672"/>
              <a:chOff x="96" y="0"/>
              <a:chExt cx="288" cy="672"/>
            </a:xfrm>
          </p:grpSpPr>
          <p:sp>
            <p:nvSpPr>
              <p:cNvPr id="1316" name="Rectangle 292"/>
              <p:cNvSpPr>
                <a:spLocks noChangeArrowheads="1"/>
              </p:cNvSpPr>
              <p:nvPr/>
            </p:nvSpPr>
            <p:spPr bwMode="ltGray">
              <a:xfrm>
                <a:off x="96" y="57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ltGray">
              <a:xfrm>
                <a:off x="96" y="0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50" name="Group 326"/>
            <p:cNvGrpSpPr>
              <a:grpSpLocks/>
            </p:cNvGrpSpPr>
            <p:nvPr/>
          </p:nvGrpSpPr>
          <p:grpSpPr bwMode="auto">
            <a:xfrm>
              <a:off x="95" y="719"/>
              <a:ext cx="5569" cy="3505"/>
              <a:chOff x="95" y="719"/>
              <a:chExt cx="5569" cy="3505"/>
            </a:xfrm>
          </p:grpSpPr>
          <p:sp>
            <p:nvSpPr>
              <p:cNvPr id="1306" name="Rectangle 282"/>
              <p:cNvSpPr>
                <a:spLocks noChangeArrowheads="1"/>
              </p:cNvSpPr>
              <p:nvPr userDrawn="1"/>
            </p:nvSpPr>
            <p:spPr bwMode="invGray">
              <a:xfrm rot="5400000">
                <a:off x="167" y="83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 userDrawn="1"/>
            </p:nvSpPr>
            <p:spPr bwMode="invGray">
              <a:xfrm rot="5400000">
                <a:off x="215" y="887"/>
                <a:ext cx="48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767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 userDrawn="1"/>
            </p:nvSpPr>
            <p:spPr bwMode="invGray">
              <a:xfrm rot="5400000">
                <a:off x="191" y="911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 userDrawn="1"/>
            </p:nvSpPr>
            <p:spPr bwMode="invGray">
              <a:xfrm rot="5400000">
                <a:off x="-25" y="839"/>
                <a:ext cx="288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575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 userDrawn="1"/>
            </p:nvSpPr>
            <p:spPr bwMode="invGray">
              <a:xfrm rot="5400000">
                <a:off x="-1273" y="2471"/>
                <a:ext cx="3457" cy="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 userDrawn="1"/>
            </p:nvSpPr>
            <p:spPr bwMode="invGray">
              <a:xfrm>
                <a:off x="288" y="912"/>
                <a:ext cx="240" cy="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 userDrawn="1"/>
            </p:nvSpPr>
            <p:spPr bwMode="invGray">
              <a:xfrm>
                <a:off x="528" y="912"/>
                <a:ext cx="513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 userDrawn="1"/>
            </p:nvSpPr>
            <p:spPr bwMode="invGray">
              <a:xfrm rot="5400000">
                <a:off x="263" y="935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52" name="Group 328"/>
            <p:cNvGrpSpPr>
              <a:grpSpLocks/>
            </p:cNvGrpSpPr>
            <p:nvPr userDrawn="1"/>
          </p:nvGrpSpPr>
          <p:grpSpPr bwMode="auto">
            <a:xfrm>
              <a:off x="96" y="1104"/>
              <a:ext cx="288" cy="3120"/>
              <a:chOff x="96" y="1104"/>
              <a:chExt cx="288" cy="3120"/>
            </a:xfrm>
          </p:grpSpPr>
          <p:sp>
            <p:nvSpPr>
              <p:cNvPr id="1315" name="Rectangle 291"/>
              <p:cNvSpPr>
                <a:spLocks noChangeArrowheads="1"/>
              </p:cNvSpPr>
              <p:nvPr/>
            </p:nvSpPr>
            <p:spPr bwMode="ltGray">
              <a:xfrm>
                <a:off x="96" y="1104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ltGray">
              <a:xfrm>
                <a:off x="96" y="1200"/>
                <a:ext cx="288" cy="3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B9642BF-F04D-4A4E-99DF-9C73796CF00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222250" indent="-2222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-2123"/>
            <a:ext cx="1907704" cy="1907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135" y="1556793"/>
            <a:ext cx="6592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Презентация проекта по теме «</a:t>
            </a:r>
            <a:r>
              <a:rPr lang="ru-RU" sz="2800" b="1" dirty="0">
                <a:latin typeface="Times New Roman"/>
                <a:ea typeface="Times New Roman"/>
              </a:rPr>
              <a:t>Медицинская терминология в языке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135" y="243588"/>
            <a:ext cx="63578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АВТОНОМНОЕ ПРОФЕССИОНАЛЬНОЕ ОБРАЗОВАТЕЛЬНОЕ УЧРЕЖДЕНИЕ </a:t>
            </a:r>
            <a:br>
              <a:rPr kumimoji="1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1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САРАТОВСКОЙ ОБЛАСТИ «</a:t>
            </a:r>
            <a:r>
              <a:rPr kumimoji="1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Саратовский областной базовый медицинский колледж»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9124" y="23352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08878" y="3429000"/>
            <a:ext cx="4185174" cy="3098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подготовлен                                                                                                 преподавателями                                                                                                                                                            ГАПОУ СО                                                                                                       «СОБМК»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Бояринцевой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Ю.В.,Зуевой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Л.И., Трофимовой Э.В.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Студентами: Смирновой А.Д.(2к.), Носова М.Ю.(2к.)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2018г.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53427"/>
            <a:ext cx="3590989" cy="2477889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C81A5B-1913-40EB-8DCD-1F0832024A0F}"/>
              </a:ext>
            </a:extLst>
          </p:cNvPr>
          <p:cNvSpPr/>
          <p:nvPr/>
        </p:nvSpPr>
        <p:spPr>
          <a:xfrm>
            <a:off x="719572" y="116632"/>
            <a:ext cx="7704856" cy="96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4 Станция «Аптека»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Выберите правильно выписанный рецепт: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D4D0D1-06A7-40F8-8F6F-9C59A484C87E}"/>
              </a:ext>
            </a:extLst>
          </p:cNvPr>
          <p:cNvSpPr/>
          <p:nvPr/>
        </p:nvSpPr>
        <p:spPr>
          <a:xfrm>
            <a:off x="943308" y="1628800"/>
            <a:ext cx="2057092" cy="21302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Recipe: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Tabulettas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ascorbinici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0,05 N 50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Da. Signa.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513D08-0B21-45F4-9359-C545C23B19BB}"/>
              </a:ext>
            </a:extLst>
          </p:cNvPr>
          <p:cNvSpPr/>
          <p:nvPr/>
        </p:nvSpPr>
        <p:spPr>
          <a:xfrm>
            <a:off x="3479304" y="1628800"/>
            <a:ext cx="2057092" cy="21302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Recipe: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Suppositoria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Ichthyolo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0,02  N 10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Detur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Signetur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ECA8C4-CFA1-4C8A-9512-9B1108C20A09}"/>
              </a:ext>
            </a:extLst>
          </p:cNvPr>
          <p:cNvSpPr/>
          <p:nvPr/>
        </p:nvSpPr>
        <p:spPr>
          <a:xfrm>
            <a:off x="6220326" y="1628800"/>
            <a:ext cx="2108664" cy="21302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Recipe: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tinctura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Cjnvallaria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majalae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Tinctura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Valeriana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ml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Miscere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 20 капель на приём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FC8835-AE0B-48E4-8A86-CFF545B47DB4}"/>
              </a:ext>
            </a:extLst>
          </p:cNvPr>
          <p:cNvSpPr/>
          <p:nvPr/>
        </p:nvSpPr>
        <p:spPr>
          <a:xfrm>
            <a:off x="3359651" y="4221088"/>
            <a:ext cx="2296398" cy="23762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Recipe: solution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Iodum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spirituosa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5 % - 2 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</a:p>
          <a:p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Tannini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3,0   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glycerini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10,0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Detur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Signare</a:t>
            </a:r>
            <a:r>
              <a:rPr lang="en-US" dirty="0"/>
              <a:t>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8EF9B8-7497-4E73-8F18-1616D4218423}"/>
              </a:ext>
            </a:extLst>
          </p:cNvPr>
          <p:cNvSpPr/>
          <p:nvPr/>
        </p:nvSpPr>
        <p:spPr>
          <a:xfrm>
            <a:off x="971600" y="260648"/>
            <a:ext cx="36004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Скажите  по-латински: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530C0E40-121F-4C5B-B8AE-BDE64537028D}"/>
              </a:ext>
            </a:extLst>
          </p:cNvPr>
          <p:cNvSpPr/>
          <p:nvPr/>
        </p:nvSpPr>
        <p:spPr>
          <a:xfrm>
            <a:off x="809326" y="1453030"/>
            <a:ext cx="2160240" cy="1249296"/>
          </a:xfrm>
          <a:prstGeom prst="horizontalScroll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1.Смешай. Выдай. Обозначь.</a:t>
            </a: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B4CAD8C7-7C24-48A8-8EEB-8E5589C4C185}"/>
              </a:ext>
            </a:extLst>
          </p:cNvPr>
          <p:cNvSpPr/>
          <p:nvPr/>
        </p:nvSpPr>
        <p:spPr>
          <a:xfrm>
            <a:off x="3707904" y="1167184"/>
            <a:ext cx="2079285" cy="1249296"/>
          </a:xfrm>
          <a:prstGeom prst="horizontalScroll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2.Через рот.</a:t>
            </a: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AECF0CED-05D2-4927-B94A-95E59005F8EA}"/>
              </a:ext>
            </a:extLst>
          </p:cNvPr>
          <p:cNvSpPr/>
          <p:nvPr/>
        </p:nvSpPr>
        <p:spPr>
          <a:xfrm>
            <a:off x="6372200" y="1453030"/>
            <a:ext cx="2160240" cy="1388904"/>
          </a:xfrm>
          <a:prstGeom prst="horizontalScroll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3.Разовая доза.</a:t>
            </a: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7E5BC1B2-866A-463D-80B5-DAA5A6AD67D8}"/>
              </a:ext>
            </a:extLst>
          </p:cNvPr>
          <p:cNvSpPr/>
          <p:nvPr/>
        </p:nvSpPr>
        <p:spPr>
          <a:xfrm>
            <a:off x="1043608" y="4266129"/>
            <a:ext cx="2304256" cy="1249296"/>
          </a:xfrm>
          <a:prstGeom prst="horizontalScroll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5.Возьми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16F77AFE-0A3A-471D-BC4A-1ED442FB36D9}"/>
              </a:ext>
            </a:extLst>
          </p:cNvPr>
          <p:cNvSpPr/>
          <p:nvPr/>
        </p:nvSpPr>
        <p:spPr>
          <a:xfrm>
            <a:off x="3851920" y="3347013"/>
            <a:ext cx="2304255" cy="1249296"/>
          </a:xfrm>
          <a:prstGeom prst="horizontalScroll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4.Выдай  в темной склянке.</a:t>
            </a: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4330F524-4E5F-495A-AC67-48F6EBF1B1CB}"/>
              </a:ext>
            </a:extLst>
          </p:cNvPr>
          <p:cNvSpPr/>
          <p:nvPr/>
        </p:nvSpPr>
        <p:spPr>
          <a:xfrm>
            <a:off x="6373654" y="4437112"/>
            <a:ext cx="2158786" cy="1249296"/>
          </a:xfrm>
          <a:prstGeom prst="horizontalScroll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6.Выдай в таблетках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0BCFE2-C2FA-4484-B057-92BA91D95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429000"/>
            <a:ext cx="2727926" cy="31052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3EA739-2306-4B09-9760-2387409AD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171" y="1654785"/>
            <a:ext cx="3527871" cy="23502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248FE4-5235-4B05-8F18-632173BD125F}"/>
              </a:ext>
            </a:extLst>
          </p:cNvPr>
          <p:cNvSpPr/>
          <p:nvPr/>
        </p:nvSpPr>
        <p:spPr>
          <a:xfrm>
            <a:off x="2442154" y="260648"/>
            <a:ext cx="5619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Станция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Хирургическое отделение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4BE076-7C52-44C4-B61D-A857E8A18A40}"/>
              </a:ext>
            </a:extLst>
          </p:cNvPr>
          <p:cNvSpPr/>
          <p:nvPr/>
        </p:nvSpPr>
        <p:spPr>
          <a:xfrm>
            <a:off x="899592" y="83671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Подберите объяснения к словам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835E98-C436-471B-8F86-E1D093A25810}"/>
              </a:ext>
            </a:extLst>
          </p:cNvPr>
          <p:cNvSpPr/>
          <p:nvPr/>
        </p:nvSpPr>
        <p:spPr>
          <a:xfrm>
            <a:off x="899592" y="167812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1.post-operative condition                                                                                                                2.the ward                                                                                                                                           3.a swelling                                                                                                                             4.anesthesia                                                                                                                                                 5.scalpel                                                                                                                                        6.surgical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0C04C3-773E-4472-A946-11385D29D481}"/>
              </a:ext>
            </a:extLst>
          </p:cNvPr>
          <p:cNvSpPr/>
          <p:nvPr/>
        </p:nvSpPr>
        <p:spPr>
          <a:xfrm>
            <a:off x="3851920" y="32849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used for medical operations                                                                                                             b) the condition of the patient after an operation                                                                                 c) a small and very sharp knife                                                                                                           d) a drug that stops you felling pain, used during a medical operation                                                e) an area on your body that becomes bigger than usual because of illness                                        f) a part of a hospital where people stay who need a particular kind of medical treatment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2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6ABBE8-0A16-409C-A6A9-C5DE687E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14" y="1556792"/>
            <a:ext cx="8226152" cy="48951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5FF577-6B15-49A0-B295-192E23D65F93}"/>
              </a:ext>
            </a:extLst>
          </p:cNvPr>
          <p:cNvSpPr/>
          <p:nvPr/>
        </p:nvSpPr>
        <p:spPr>
          <a:xfrm>
            <a:off x="755576" y="476672"/>
            <a:ext cx="594015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Подберите объяснения к словам (немецкий):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9EDDD9-2486-43A6-878A-CA2805AF66FB}"/>
              </a:ext>
            </a:extLst>
          </p:cNvPr>
          <p:cNvSpPr/>
          <p:nvPr/>
        </p:nvSpPr>
        <p:spPr>
          <a:xfrm>
            <a:off x="764468" y="1556792"/>
            <a:ext cx="223224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Wunde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die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Chirurgie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3.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schmerzstillend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4. der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Rettungswagen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5.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6.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Verband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32001B-B02F-4BFF-9AA2-285269AE5A0C}"/>
              </a:ext>
            </a:extLst>
          </p:cNvPr>
          <p:cNvSpPr/>
          <p:nvPr/>
        </p:nvSpPr>
        <p:spPr>
          <a:xfrm>
            <a:off x="4409728" y="2780928"/>
            <a:ext cx="4572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аnalgetisch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anästhetisch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betäubend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Auto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Transport von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kranken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Menschen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Verletzung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Schleimhaut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Mullbinde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Mull,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Watte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Bereich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wo die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chronische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Krankheiten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operative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chirurgische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behandelt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warden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Flüssigkeit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Gewebeentzündung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entsteht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A92A16-5AEB-471B-8177-5E591CE4A9F6}"/>
              </a:ext>
            </a:extLst>
          </p:cNvPr>
          <p:cNvSpPr/>
          <p:nvPr/>
        </p:nvSpPr>
        <p:spPr>
          <a:xfrm>
            <a:off x="611560" y="188640"/>
            <a:ext cx="8136904" cy="125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Станция «Палата интенсивной терапии»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Соотнесите изображения с названиями действий на английском и немецком языках: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782FE8-121A-492B-8471-8EEF2F7B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93945"/>
            <a:ext cx="2755631" cy="183505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23884-49AB-44D9-827D-6896FE324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618" y="1603089"/>
            <a:ext cx="2719052" cy="1816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9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4D5D4-E703-4EFD-9476-AC868C678B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073" y="1593945"/>
            <a:ext cx="2576818" cy="1810669"/>
          </a:xfrm>
          <a:prstGeom prst="rect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9C1AF9-EDB5-49EA-8B75-7BE429CDB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3" y="3861048"/>
            <a:ext cx="2755631" cy="1835055"/>
          </a:xfrm>
          <a:prstGeom prst="rect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284DE4-B867-43B2-85E7-219D2D68D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028" y="3861048"/>
            <a:ext cx="2761727" cy="1792379"/>
          </a:xfrm>
          <a:prstGeom prst="rect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DEB0A3-25FD-4E11-B174-0193CD45EE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569" y="3861048"/>
            <a:ext cx="2576819" cy="1804572"/>
          </a:xfrm>
          <a:prstGeom prst="rect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406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D4A1E0-A2AE-4B5F-9610-7DF19BB1FC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6631"/>
            <a:ext cx="8136904" cy="62482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70D165-D863-405F-A52D-23A502D737D5}"/>
              </a:ext>
            </a:extLst>
          </p:cNvPr>
          <p:cNvSpPr/>
          <p:nvPr/>
        </p:nvSpPr>
        <p:spPr>
          <a:xfrm>
            <a:off x="1043608" y="1700808"/>
            <a:ext cx="7848872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a.to wash the patient                                   a.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Drucks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to give injection                                      b.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spritzen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c.to take temperature                                  c.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fill in the patient's card                     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d.waschen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Patienten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e.to take pressure                                      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e.geben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Arzneien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give medication                                   f.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füllen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die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Patienten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F753C9-7D3A-4222-B126-71C7E9047A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7776864" cy="48957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9A954C-3DD3-4020-81FD-D27CA48F8909}"/>
              </a:ext>
            </a:extLst>
          </p:cNvPr>
          <p:cNvSpPr/>
          <p:nvPr/>
        </p:nvSpPr>
        <p:spPr>
          <a:xfrm>
            <a:off x="3347864" y="405970"/>
            <a:ext cx="3456384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Финиш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82094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Городкова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Ю.И. Латинский язык для медицинских и фармацевтических колледжей и училищ., 2015 – 352с.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Кондратьева В.А., Григорьева Л.Н. Немецкий язык для студентов-медиков.: М. «ГЭОТАР-Медиа».,2015 – 400с.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Козырева Л.Г.,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Шадская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Т.В. Английский язык для медицинских колледжей и училищ.,2015 -315с.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britannica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620688"/>
            <a:ext cx="4608512" cy="99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4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7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Результатом совместной проектной деятельности преподавателей и студентов является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знание английского, немецкого и латинского языков, способствующий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коммуникативных умений, систематизации ранее изученного материала в соответствии с отобранной темой, знаний о языковых явлениях изучаемого языка, разных способах выражения мысли в родном и изучаемом языке; обобщению знаний учащихся, полученных на занятиях. В процессе выполнения заданий участники учатся слаженно работать в команде, быстро ориентироваться в незнакомой ситуации и развивают навыки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8469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136339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chemeClr val="tx2"/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97840125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8680"/>
            <a:ext cx="7772400" cy="683096"/>
          </a:xfrm>
        </p:spPr>
        <p:txBody>
          <a:bodyPr/>
          <a:lstStyle/>
          <a:p>
            <a:r>
              <a:rPr lang="ru-RU" b="1" dirty="0"/>
              <a:t>Цели 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/>
              <a:t>Развитие иноязычной коммуникативной компетенции (речевой, языковой, социокультурной):</a:t>
            </a:r>
          </a:p>
          <a:p>
            <a:pPr marL="0" indent="0" algn="just">
              <a:buNone/>
            </a:pPr>
            <a:r>
              <a:rPr lang="ru-RU" sz="2400" dirty="0"/>
              <a:t>- речевая компетенция – совершенствование коммуникативных умений в основных видах речевой деятельности;</a:t>
            </a:r>
          </a:p>
          <a:p>
            <a:pPr marL="0" indent="0" algn="just">
              <a:buNone/>
            </a:pPr>
            <a:r>
              <a:rPr lang="ru-RU" sz="2400" dirty="0"/>
              <a:t>- языковая компетенция – систематизация ранее изученного материала в соответствии с отобранной темой, знаний о языковых явлениях изучаемого языка, разных способах выражения мысли в родном и изучаемом языке;</a:t>
            </a:r>
          </a:p>
          <a:p>
            <a:pPr marL="0" indent="0" algn="just">
              <a:buNone/>
            </a:pPr>
            <a:r>
              <a:rPr lang="ru-RU" sz="2400" dirty="0"/>
              <a:t>- социокультурная компетенция - обобщение знаний учащихся, полученных на занятиях.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7772400" cy="827112"/>
          </a:xfrm>
        </p:spPr>
        <p:txBody>
          <a:bodyPr/>
          <a:lstStyle/>
          <a:p>
            <a:r>
              <a:rPr lang="ru-RU" b="1" dirty="0"/>
              <a:t>Задачи 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1.</a:t>
            </a:r>
            <a:r>
              <a:rPr lang="ru-RU" dirty="0"/>
              <a:t> Развитие коммуникативных навыков</a:t>
            </a:r>
          </a:p>
          <a:p>
            <a:pPr marL="0" indent="0">
              <a:buNone/>
            </a:pPr>
            <a:r>
              <a:rPr lang="ru-RU" b="1" dirty="0"/>
              <a:t>2.</a:t>
            </a:r>
            <a:r>
              <a:rPr lang="ru-RU" dirty="0"/>
              <a:t> Развитие языковой догадки (вероятностное прогнозирование)</a:t>
            </a:r>
          </a:p>
          <a:p>
            <a:pPr marL="0" indent="0">
              <a:buNone/>
            </a:pPr>
            <a:r>
              <a:rPr lang="ru-RU" b="1" dirty="0"/>
              <a:t>3.</a:t>
            </a:r>
            <a:r>
              <a:rPr lang="ru-RU" dirty="0"/>
              <a:t> Развитие умения быстро ориентироваться в незнакомой ситуации</a:t>
            </a:r>
          </a:p>
          <a:p>
            <a:pPr marL="0" indent="0">
              <a:buNone/>
            </a:pPr>
            <a:r>
              <a:rPr lang="ru-RU" b="1" dirty="0"/>
              <a:t>4.</a:t>
            </a:r>
            <a:r>
              <a:rPr lang="ru-RU" dirty="0"/>
              <a:t> Тимбилдинг</a:t>
            </a:r>
          </a:p>
          <a:p>
            <a:pPr marL="0" indent="0">
              <a:buNone/>
            </a:pPr>
            <a:r>
              <a:rPr lang="ru-RU" b="1" dirty="0"/>
              <a:t>5. </a:t>
            </a:r>
            <a:r>
              <a:rPr lang="ru-RU" dirty="0"/>
              <a:t>Выявление </a:t>
            </a:r>
            <a:r>
              <a:rPr lang="ru-RU" dirty="0" err="1"/>
              <a:t>межпредметных</a:t>
            </a:r>
            <a:r>
              <a:rPr lang="ru-RU" dirty="0"/>
              <a:t> связей</a:t>
            </a:r>
          </a:p>
        </p:txBody>
      </p:sp>
    </p:spTree>
    <p:extLst>
      <p:ext uri="{BB962C8B-B14F-4D97-AF65-F5344CB8AC3E}">
        <p14:creationId xmlns:p14="http://schemas.microsoft.com/office/powerpoint/2010/main" val="28001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67" y="-387424"/>
            <a:ext cx="8832322" cy="1719064"/>
          </a:xfrm>
          <a:ln w="57150">
            <a:noFill/>
          </a:ln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 на знание английского, немецкого, латинского языка с медицинской терминологией по теме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B03224-F407-4649-9312-A8EAA1D6B217}"/>
              </a:ext>
            </a:extLst>
          </p:cNvPr>
          <p:cNvSpPr/>
          <p:nvPr/>
        </p:nvSpPr>
        <p:spPr>
          <a:xfrm>
            <a:off x="1403648" y="1556792"/>
            <a:ext cx="7488832" cy="40564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Маршрутный лист команды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1.Станция  - «Регистратура»                                          2.Станция  - «?» (Кабинет терапевта)                                     3.Станция  - «Лаборатория»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4.Станция - «Аптека»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5.Станция - «Хирургическое отделение»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6.Станция - «Палата интенсивной терапии»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155632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игры</a:t>
            </a:r>
            <a:br>
              <a:rPr lang="ru-RU" dirty="0"/>
            </a:br>
            <a:r>
              <a:rPr lang="ru-RU" dirty="0"/>
              <a:t> 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получает маршрут (карту) с указанием площадок. 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перемещается, выполняя тематические, практические и интеллектуальные задания. На каждом этапе игроки получают элемент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которых к концу квеста складывается картинка колледжа.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39CBEE-2CF4-49B9-982B-F445D140A0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0" y="2771800"/>
            <a:ext cx="7956376" cy="40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16632"/>
            <a:ext cx="432048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 </a:t>
            </a: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игры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82D641-47C8-4008-8732-430981E508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4268640" cy="3201480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48FF85-8DA6-47F6-A516-054BE54C8D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360" y="2780928"/>
            <a:ext cx="4268640" cy="3201480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AutoShape 2" descr="F:\%D0%BA%D0%BE%D0%BD%D1%84%D0%B5%D1%80%D0%B5%D0%BD%D1%86%D0%B8%D1%8F\20180219_125812.jpg">
            <a:extLst>
              <a:ext uri="{FF2B5EF4-FFF2-40B4-BE49-F238E27FC236}">
                <a16:creationId xmlns:a16="http://schemas.microsoft.com/office/drawing/2014/main" id="{7A27B4C7-69D2-444A-B0CD-DC08E054B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F:\%D0%BA%D0%BE%D0%BD%D1%84%D0%B5%D1%80%D0%B5%D0%BD%D1%86%D0%B8%D1%8F\20180219_125812.jpg">
            <a:extLst>
              <a:ext uri="{FF2B5EF4-FFF2-40B4-BE49-F238E27FC236}">
                <a16:creationId xmlns:a16="http://schemas.microsoft.com/office/drawing/2014/main" id="{02FA11E3-1C18-4163-88BB-CA26A9DEE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4563CA-90C6-4881-B6E3-FDF5AD34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3" y="1556792"/>
            <a:ext cx="8399117" cy="53012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06670C-BFEB-49B7-BC88-A7EB6008EF54}"/>
              </a:ext>
            </a:extLst>
          </p:cNvPr>
          <p:cNvSpPr/>
          <p:nvPr/>
        </p:nvSpPr>
        <p:spPr>
          <a:xfrm>
            <a:off x="744884" y="-99392"/>
            <a:ext cx="8399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Станция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«Регистратура»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фразам - подсказкам на английском и немецком языках участники должны определить какой кабинеты больницы является следующей станцией.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2C578E-8404-483E-8153-3EA58819ABB1}"/>
              </a:ext>
            </a:extLst>
          </p:cNvPr>
          <p:cNvSpPr/>
          <p:nvPr/>
        </p:nvSpPr>
        <p:spPr>
          <a:xfrm>
            <a:off x="1187624" y="1772816"/>
            <a:ext cx="3096344" cy="374441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                           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patient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listen to the complaints                 To administer drugs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fill in patient`s card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prescribe treatment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a diagnosis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145323-8145-459D-B5BF-CB2C81160D50}"/>
              </a:ext>
            </a:extLst>
          </p:cNvPr>
          <p:cNvSpPr/>
          <p:nvPr/>
        </p:nvSpPr>
        <p:spPr>
          <a:xfrm>
            <a:off x="5011544" y="2204864"/>
            <a:ext cx="3456382" cy="374441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                                        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Patienten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hören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Beschwerde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verschreiben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Arznei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füllen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Patienten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verschreiben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Behandlung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Diagnose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2FE9A0-CE75-4CEE-944D-AAF886F53C0C}"/>
              </a:ext>
            </a:extLst>
          </p:cNvPr>
          <p:cNvSpPr/>
          <p:nvPr/>
        </p:nvSpPr>
        <p:spPr>
          <a:xfrm>
            <a:off x="1979712" y="116632"/>
            <a:ext cx="4664034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Станция «Кабинет терапевта»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10521C-9CA1-4F33-992F-37A384A1ACED}"/>
              </a:ext>
            </a:extLst>
          </p:cNvPr>
          <p:cNvSpPr/>
          <p:nvPr/>
        </p:nvSpPr>
        <p:spPr>
          <a:xfrm>
            <a:off x="755576" y="692696"/>
            <a:ext cx="83884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Образуйте от данных существительных клинические термины, обозначающие воспаление, объясните их значение.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0A28A9-49F9-4DA7-B3A5-F19A428B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90" y="1664827"/>
            <a:ext cx="1867161" cy="590632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8CA7C0-D7E5-4113-97CB-6D9541EC1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14" y="1664827"/>
            <a:ext cx="1423368" cy="590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6191C2-CFAE-4953-A9EC-8325F9FD3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59" y="1679116"/>
            <a:ext cx="1581371" cy="6382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5920DF-D578-4A59-8279-3F318EBFB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307" y="1664827"/>
            <a:ext cx="1423368" cy="6382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85C81B-FD90-469B-9AA9-1FDA85CAA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116" y="1664827"/>
            <a:ext cx="1447110" cy="6668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168EF5-861C-453C-BE38-EDCAF7E0FF7A}"/>
              </a:ext>
            </a:extLst>
          </p:cNvPr>
          <p:cNvSpPr/>
          <p:nvPr/>
        </p:nvSpPr>
        <p:spPr>
          <a:xfrm>
            <a:off x="755575" y="2587616"/>
            <a:ext cx="7868539" cy="9233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Образуйте сложные существительные с корнем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entz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ndung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переведите: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BC2152-3D3D-47EF-9753-44021DA50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568" y="3911440"/>
            <a:ext cx="2708351" cy="882496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B25892A-6B6A-4039-8CA5-501B6D04D1DB}"/>
              </a:ext>
            </a:extLst>
          </p:cNvPr>
          <p:cNvSpPr/>
          <p:nvPr/>
        </p:nvSpPr>
        <p:spPr>
          <a:xfrm>
            <a:off x="1187624" y="335348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Lungen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ru-RU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A92B827-3B9A-43DA-A32B-72DE529E41D1}"/>
              </a:ext>
            </a:extLst>
          </p:cNvPr>
          <p:cNvSpPr/>
          <p:nvPr/>
        </p:nvSpPr>
        <p:spPr>
          <a:xfrm>
            <a:off x="4788024" y="3042476"/>
            <a:ext cx="1009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Leber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ru-RU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65336B0-A1BC-441D-B219-9EDE2D8102AC}"/>
              </a:ext>
            </a:extLst>
          </p:cNvPr>
          <p:cNvSpPr/>
          <p:nvPr/>
        </p:nvSpPr>
        <p:spPr>
          <a:xfrm>
            <a:off x="1586014" y="452027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ru-RU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4E46B-A8BA-47FC-B551-1CD3884B8A2B}"/>
              </a:ext>
            </a:extLst>
          </p:cNvPr>
          <p:cNvSpPr/>
          <p:nvPr/>
        </p:nvSpPr>
        <p:spPr>
          <a:xfrm>
            <a:off x="6592864" y="370969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Magen-</a:t>
            </a:r>
            <a:endParaRPr lang="ru-RU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19E5A51-2A2E-4ED3-94F8-8B672C46DF59}"/>
              </a:ext>
            </a:extLst>
          </p:cNvPr>
          <p:cNvSpPr/>
          <p:nvPr/>
        </p:nvSpPr>
        <p:spPr>
          <a:xfrm>
            <a:off x="7164287" y="4991587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Hals-</a:t>
            </a:r>
            <a:endParaRPr lang="ru-RU" b="1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5E58BB6-1639-4AE4-B5B7-814056D52C5A}"/>
              </a:ext>
            </a:extLst>
          </p:cNvPr>
          <p:cNvSpPr/>
          <p:nvPr/>
        </p:nvSpPr>
        <p:spPr>
          <a:xfrm>
            <a:off x="3244975" y="572678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Zahn-</a:t>
            </a:r>
            <a:endParaRPr lang="ru-RU" b="1" dirty="0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5F79C54-9842-4116-B57C-913197668F15}"/>
              </a:ext>
            </a:extLst>
          </p:cNvPr>
          <p:cNvCxnSpPr>
            <a:cxnSpLocks/>
          </p:cNvCxnSpPr>
          <p:nvPr/>
        </p:nvCxnSpPr>
        <p:spPr>
          <a:xfrm flipH="1">
            <a:off x="3784606" y="4889610"/>
            <a:ext cx="629856" cy="837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39EF47F-153C-45A8-82DA-0489CE198515}"/>
              </a:ext>
            </a:extLst>
          </p:cNvPr>
          <p:cNvCxnSpPr>
            <a:cxnSpLocks/>
          </p:cNvCxnSpPr>
          <p:nvPr/>
        </p:nvCxnSpPr>
        <p:spPr>
          <a:xfrm flipH="1" flipV="1">
            <a:off x="2237874" y="3657600"/>
            <a:ext cx="1407695" cy="502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89F814AA-077A-467B-A711-5B9C201B0C2E}"/>
              </a:ext>
            </a:extLst>
          </p:cNvPr>
          <p:cNvCxnSpPr>
            <a:cxnSpLocks/>
          </p:cNvCxnSpPr>
          <p:nvPr/>
        </p:nvCxnSpPr>
        <p:spPr>
          <a:xfrm flipH="1">
            <a:off x="2310235" y="4375899"/>
            <a:ext cx="1220863" cy="352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21325B1C-8A2A-4F74-A9AB-9B82FD672465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5292838" y="3411808"/>
            <a:ext cx="0" cy="4312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8BD50838-D86E-4C03-A82C-FDB47D8F934A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6109912" y="3894364"/>
            <a:ext cx="482952" cy="184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629409D2-9143-401F-B561-9F31D308C80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948230" y="4657235"/>
            <a:ext cx="1216057" cy="519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03D67F-2714-446E-8B98-D42064343C1B}"/>
              </a:ext>
            </a:extLst>
          </p:cNvPr>
          <p:cNvSpPr/>
          <p:nvPr/>
        </p:nvSpPr>
        <p:spPr>
          <a:xfrm>
            <a:off x="755576" y="116632"/>
            <a:ext cx="7128792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Станция «Лаборатория»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соответствия: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EEC11D5-BC34-4CD8-8A46-6B7311ABD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02001"/>
              </p:ext>
            </p:extLst>
          </p:nvPr>
        </p:nvGraphicFramePr>
        <p:xfrm>
          <a:off x="899592" y="1628800"/>
          <a:ext cx="6616700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3308350">
                  <a:extLst>
                    <a:ext uri="{9D8B030D-6E8A-4147-A177-3AD203B41FA5}">
                      <a16:colId xmlns:a16="http://schemas.microsoft.com/office/drawing/2014/main" val="1744969466"/>
                    </a:ext>
                  </a:extLst>
                </a:gridCol>
                <a:gridCol w="3308350">
                  <a:extLst>
                    <a:ext uri="{9D8B030D-6E8A-4147-A177-3AD203B41FA5}">
                      <a16:colId xmlns:a16="http://schemas.microsoft.com/office/drawing/2014/main" val="317221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slip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book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measuring glass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findings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flask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покровное стекло                                                               б. данные                                                                             в. мензурка                                                               г. колба                                                                             д. дневник                                                                      е. ярлык, этикетка                 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403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598803-5CA0-4BCB-8D8E-713892179270}"/>
              </a:ext>
            </a:extLst>
          </p:cNvPr>
          <p:cNvSpPr/>
          <p:nvPr/>
        </p:nvSpPr>
        <p:spPr>
          <a:xfrm>
            <a:off x="997307" y="3165800"/>
            <a:ext cx="63367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 значение следующих терминов: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22">
            <a:extLst>
              <a:ext uri="{FF2B5EF4-FFF2-40B4-BE49-F238E27FC236}">
                <a16:creationId xmlns:a16="http://schemas.microsoft.com/office/drawing/2014/main" id="{B7B11214-4F39-44E6-BCAF-98A89EA9597E}"/>
              </a:ext>
            </a:extLst>
          </p:cNvPr>
          <p:cNvSpPr/>
          <p:nvPr/>
        </p:nvSpPr>
        <p:spPr>
          <a:xfrm>
            <a:off x="3871912" y="3666839"/>
            <a:ext cx="1852216" cy="910609"/>
          </a:xfrm>
          <a:prstGeom prst="wedgeEllipseCallout">
            <a:avLst/>
          </a:prstGeom>
          <a:solidFill>
            <a:schemeClr val="accent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Oliguria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ьная выноска 23">
            <a:extLst>
              <a:ext uri="{FF2B5EF4-FFF2-40B4-BE49-F238E27FC236}">
                <a16:creationId xmlns:a16="http://schemas.microsoft.com/office/drawing/2014/main" id="{05169649-210D-4BD9-BDC6-DF6643E261C5}"/>
              </a:ext>
            </a:extLst>
          </p:cNvPr>
          <p:cNvSpPr/>
          <p:nvPr/>
        </p:nvSpPr>
        <p:spPr>
          <a:xfrm>
            <a:off x="6315876" y="3429000"/>
            <a:ext cx="2439916" cy="1156049"/>
          </a:xfrm>
          <a:prstGeom prst="wedgeEllipseCallout">
            <a:avLst/>
          </a:prstGeom>
          <a:solidFill>
            <a:schemeClr val="accent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Hypoglycaemia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24">
            <a:extLst>
              <a:ext uri="{FF2B5EF4-FFF2-40B4-BE49-F238E27FC236}">
                <a16:creationId xmlns:a16="http://schemas.microsoft.com/office/drawing/2014/main" id="{76A7A84E-B4B4-4700-B51D-A2FC02A01572}"/>
              </a:ext>
            </a:extLst>
          </p:cNvPr>
          <p:cNvSpPr/>
          <p:nvPr/>
        </p:nvSpPr>
        <p:spPr>
          <a:xfrm>
            <a:off x="2333140" y="5021502"/>
            <a:ext cx="1950828" cy="935751"/>
          </a:xfrm>
          <a:prstGeom prst="wedgeEllipseCallout">
            <a:avLst/>
          </a:prstGeom>
          <a:solidFill>
            <a:schemeClr val="accent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Glucosuria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25">
            <a:extLst>
              <a:ext uri="{FF2B5EF4-FFF2-40B4-BE49-F238E27FC236}">
                <a16:creationId xmlns:a16="http://schemas.microsoft.com/office/drawing/2014/main" id="{C9361AD7-BF6D-49BD-85CE-C79F5CF1456C}"/>
              </a:ext>
            </a:extLst>
          </p:cNvPr>
          <p:cNvSpPr/>
          <p:nvPr/>
        </p:nvSpPr>
        <p:spPr>
          <a:xfrm>
            <a:off x="5076376" y="4789604"/>
            <a:ext cx="2591968" cy="973439"/>
          </a:xfrm>
          <a:prstGeom prst="wedgeEllipseCallout">
            <a:avLst/>
          </a:prstGeom>
          <a:solidFill>
            <a:schemeClr val="accent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Erytrocytopenia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id="{A58D95A4-F1C9-48B4-9426-32D95A63D5DC}"/>
              </a:ext>
            </a:extLst>
          </p:cNvPr>
          <p:cNvSpPr/>
          <p:nvPr/>
        </p:nvSpPr>
        <p:spPr>
          <a:xfrm>
            <a:off x="1380282" y="3824182"/>
            <a:ext cx="2255614" cy="91060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Leucocytosis</a:t>
            </a:r>
            <a:endParaRPr lang="ru-RU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01069078">
  <a:themeElements>
    <a:clrScheme name="Тема Office 1">
      <a:dk1>
        <a:srgbClr val="000000"/>
      </a:dk1>
      <a:lt1>
        <a:srgbClr val="6C98C8"/>
      </a:lt1>
      <a:dk2>
        <a:srgbClr val="F8F8F8"/>
      </a:dk2>
      <a:lt2>
        <a:srgbClr val="29486B"/>
      </a:lt2>
      <a:accent1>
        <a:srgbClr val="ECEBD3"/>
      </a:accent1>
      <a:accent2>
        <a:srgbClr val="B6B57F"/>
      </a:accent2>
      <a:accent3>
        <a:srgbClr val="BACAE0"/>
      </a:accent3>
      <a:accent4>
        <a:srgbClr val="000000"/>
      </a:accent4>
      <a:accent5>
        <a:srgbClr val="F4F3E6"/>
      </a:accent5>
      <a:accent6>
        <a:srgbClr val="A5A472"/>
      </a:accent6>
      <a:hlink>
        <a:srgbClr val="CDCBAB"/>
      </a:hlink>
      <a:folHlink>
        <a:srgbClr val="8BADD3"/>
      </a:folHlink>
    </a:clrScheme>
    <a:fontScheme name="Тема Offic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C98C8"/>
        </a:lt1>
        <a:dk2>
          <a:srgbClr val="F8F8F8"/>
        </a:dk2>
        <a:lt2>
          <a:srgbClr val="29486B"/>
        </a:lt2>
        <a:accent1>
          <a:srgbClr val="ECEBD3"/>
        </a:accent1>
        <a:accent2>
          <a:srgbClr val="B6B57F"/>
        </a:accent2>
        <a:accent3>
          <a:srgbClr val="BACAE0"/>
        </a:accent3>
        <a:accent4>
          <a:srgbClr val="000000"/>
        </a:accent4>
        <a:accent5>
          <a:srgbClr val="F4F3E6"/>
        </a:accent5>
        <a:accent6>
          <a:srgbClr val="A5A472"/>
        </a:accent6>
        <a:hlink>
          <a:srgbClr val="CDCBAB"/>
        </a:hlink>
        <a:folHlink>
          <a:srgbClr val="8BAD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9486B"/>
        </a:dk2>
        <a:lt2>
          <a:srgbClr val="29486B"/>
        </a:lt2>
        <a:accent1>
          <a:srgbClr val="C0C0C0"/>
        </a:accent1>
        <a:accent2>
          <a:srgbClr val="C6C59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3B28D"/>
        </a:accent6>
        <a:hlink>
          <a:srgbClr val="EFEDB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40"/>
        </a:dk1>
        <a:lt1>
          <a:srgbClr val="729DFE"/>
        </a:lt1>
        <a:dk2>
          <a:srgbClr val="35395B"/>
        </a:dk2>
        <a:lt2>
          <a:srgbClr val="3566A7"/>
        </a:lt2>
        <a:accent1>
          <a:srgbClr val="FFFFFF"/>
        </a:accent1>
        <a:accent2>
          <a:srgbClr val="BCBCAE"/>
        </a:accent2>
        <a:accent3>
          <a:srgbClr val="BCCCFE"/>
        </a:accent3>
        <a:accent4>
          <a:srgbClr val="000035"/>
        </a:accent4>
        <a:accent5>
          <a:srgbClr val="FFFFFF"/>
        </a:accent5>
        <a:accent6>
          <a:srgbClr val="AAAA9D"/>
        </a:accent6>
        <a:hlink>
          <a:srgbClr val="DEDDC5"/>
        </a:hlink>
        <a:folHlink>
          <a:srgbClr val="50CB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A1261D"/>
        </a:dk1>
        <a:lt1>
          <a:srgbClr val="FFFFCC"/>
        </a:lt1>
        <a:dk2>
          <a:srgbClr val="000000"/>
        </a:dk2>
        <a:lt2>
          <a:srgbClr val="F8F8F8"/>
        </a:lt2>
        <a:accent1>
          <a:srgbClr val="FFCC00"/>
        </a:accent1>
        <a:accent2>
          <a:srgbClr val="D41010"/>
        </a:accent2>
        <a:accent3>
          <a:srgbClr val="AAAAAA"/>
        </a:accent3>
        <a:accent4>
          <a:srgbClr val="DADAAE"/>
        </a:accent4>
        <a:accent5>
          <a:srgbClr val="FFE2AA"/>
        </a:accent5>
        <a:accent6>
          <a:srgbClr val="C00D0D"/>
        </a:accent6>
        <a:hlink>
          <a:srgbClr val="9A180E"/>
        </a:hlink>
        <a:folHlink>
          <a:srgbClr val="8A090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F2B29"/>
        </a:dk1>
        <a:lt1>
          <a:srgbClr val="FFFFFF"/>
        </a:lt1>
        <a:dk2>
          <a:srgbClr val="973937"/>
        </a:dk2>
        <a:lt2>
          <a:srgbClr val="E7E6B4"/>
        </a:lt2>
        <a:accent1>
          <a:srgbClr val="FFCC66"/>
        </a:accent1>
        <a:accent2>
          <a:srgbClr val="9B8359"/>
        </a:accent2>
        <a:accent3>
          <a:srgbClr val="C9AEAE"/>
        </a:accent3>
        <a:accent4>
          <a:srgbClr val="DADADA"/>
        </a:accent4>
        <a:accent5>
          <a:srgbClr val="FFE2B8"/>
        </a:accent5>
        <a:accent6>
          <a:srgbClr val="8C7650"/>
        </a:accent6>
        <a:hlink>
          <a:srgbClr val="BFB293"/>
        </a:hlink>
        <a:folHlink>
          <a:srgbClr val="C0333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01069078</Template>
  <TotalTime>419</TotalTime>
  <Words>1025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 Narrow</vt:lpstr>
      <vt:lpstr>Calibri</vt:lpstr>
      <vt:lpstr>Impact</vt:lpstr>
      <vt:lpstr>Times New Roman</vt:lpstr>
      <vt:lpstr>01069078</vt:lpstr>
      <vt:lpstr>Презентация PowerPoint</vt:lpstr>
      <vt:lpstr>Цели мероприятия:</vt:lpstr>
      <vt:lpstr>Задачи мероприятия:</vt:lpstr>
      <vt:lpstr>Квест на знание английского, немецкого, латинского языка с медицинской терминологией по теме  Больница</vt:lpstr>
      <vt:lpstr>Старт игры   Команда получает маршрут (карту) с указанием площадок.  Команда перемещается, выполняя тематические, практические и интеллектуальные задания. На каждом этапе игроки получают элемент пазла, из которых к концу квеста складывается картинка колледжа.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Цюра Кирилл</cp:lastModifiedBy>
  <cp:revision>39</cp:revision>
  <dcterms:created xsi:type="dcterms:W3CDTF">2017-01-30T07:18:36Z</dcterms:created>
  <dcterms:modified xsi:type="dcterms:W3CDTF">2021-10-11T10:00:34Z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TC010690781049</vt:lpwstr>
  </property>
</Properties>
</file>