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80" r:id="rId3"/>
    <p:sldId id="257" r:id="rId4"/>
    <p:sldId id="279" r:id="rId5"/>
    <p:sldId id="258" r:id="rId6"/>
    <p:sldId id="265" r:id="rId7"/>
    <p:sldId id="266" r:id="rId8"/>
    <p:sldId id="268" r:id="rId9"/>
    <p:sldId id="259" r:id="rId10"/>
    <p:sldId id="273" r:id="rId11"/>
    <p:sldId id="274" r:id="rId12"/>
    <p:sldId id="260" r:id="rId13"/>
    <p:sldId id="267" r:id="rId14"/>
    <p:sldId id="272" r:id="rId15"/>
    <p:sldId id="261" r:id="rId16"/>
    <p:sldId id="275" r:id="rId17"/>
    <p:sldId id="269" r:id="rId18"/>
    <p:sldId id="270" r:id="rId19"/>
    <p:sldId id="262" r:id="rId20"/>
    <p:sldId id="277" r:id="rId21"/>
    <p:sldId id="263" r:id="rId22"/>
    <p:sldId id="276" r:id="rId23"/>
    <p:sldId id="264" r:id="rId24"/>
    <p:sldId id="278" r:id="rId25"/>
    <p:sldId id="281" r:id="rId26"/>
    <p:sldId id="282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0DA09F5C-9D2B-4B21-9179-6319E3454B7E}">
          <p14:sldIdLst>
            <p14:sldId id="256"/>
            <p14:sldId id="257"/>
            <p14:sldId id="258"/>
            <p14:sldId id="259"/>
            <p14:sldId id="260"/>
            <p14:sldId id="261"/>
            <p14:sldId id="26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49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slow">
    <p:split orient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monde.bonjourdumonde.com/n7/a11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monde.bonjourdumonde.com/n7/a11.htm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175444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Государственное </a:t>
            </a:r>
            <a:r>
              <a:rPr lang="ru-RU" sz="2000" b="1" dirty="0">
                <a:solidFill>
                  <a:schemeClr val="tx1"/>
                </a:solidFill>
              </a:rPr>
              <a:t>автономное профессиональное образовательное учреждение Саратовской </a:t>
            </a:r>
            <a:r>
              <a:rPr lang="ru-RU" sz="2000" b="1" dirty="0" smtClean="0">
                <a:solidFill>
                  <a:schemeClr val="tx1"/>
                </a:solidFill>
              </a:rPr>
              <a:t>области</a:t>
            </a:r>
            <a:r>
              <a:rPr lang="en-US" sz="2000" b="1" dirty="0" smtClean="0">
                <a:solidFill>
                  <a:schemeClr val="tx1"/>
                </a:solidFill>
              </a:rPr>
              <a:t/>
            </a:r>
            <a:br>
              <a:rPr lang="en-US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>
                <a:solidFill>
                  <a:schemeClr val="tx1"/>
                </a:solidFill>
              </a:rPr>
              <a:t>«Саратовский областной базовый медицинский колледж»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1988840"/>
            <a:ext cx="6400800" cy="3744416"/>
          </a:xfrm>
        </p:spPr>
        <p:txBody>
          <a:bodyPr>
            <a:normAutofit fontScale="92500" lnSpcReduction="20000"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Тема: «На </a:t>
            </a:r>
            <a:r>
              <a:rPr lang="ru-RU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приеме у врача</a:t>
            </a:r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</a:t>
            </a:r>
          </a:p>
          <a:p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рамках научно-практической конференции: </a:t>
            </a:r>
            <a:endParaRPr lang="en-US" sz="32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 Медицинская терминология в языке» </a:t>
            </a:r>
          </a:p>
          <a:p>
            <a:pPr algn="r"/>
            <a:endParaRPr lang="ru-RU" b="1" i="1" dirty="0">
              <a:solidFill>
                <a:schemeClr val="tx1"/>
              </a:solidFill>
            </a:endParaRPr>
          </a:p>
          <a:p>
            <a:pPr algn="r"/>
            <a:r>
              <a:rPr lang="ru-RU" b="1" i="1" dirty="0" smtClean="0">
                <a:solidFill>
                  <a:schemeClr val="tx1"/>
                </a:solidFill>
              </a:rPr>
              <a:t>Авторы:</a:t>
            </a:r>
          </a:p>
          <a:p>
            <a:pPr algn="r"/>
            <a:r>
              <a:rPr lang="ru-RU" b="1" i="1" dirty="0" err="1">
                <a:solidFill>
                  <a:schemeClr val="tx1"/>
                </a:solidFill>
              </a:rPr>
              <a:t>Шихранова</a:t>
            </a:r>
            <a:r>
              <a:rPr lang="ru-RU" b="1" i="1" dirty="0">
                <a:solidFill>
                  <a:schemeClr val="tx1"/>
                </a:solidFill>
              </a:rPr>
              <a:t> Ирина Сергеевна, преподаватель </a:t>
            </a:r>
          </a:p>
          <a:p>
            <a:pPr algn="r"/>
            <a:r>
              <a:rPr lang="ru-RU" b="1" i="1" dirty="0" err="1">
                <a:solidFill>
                  <a:schemeClr val="tx1"/>
                </a:solidFill>
              </a:rPr>
              <a:t>Панагушин</a:t>
            </a:r>
            <a:r>
              <a:rPr lang="ru-RU" b="1" i="1" dirty="0">
                <a:solidFill>
                  <a:schemeClr val="tx1"/>
                </a:solidFill>
              </a:rPr>
              <a:t> Сергей Алексеевич, студент 1 курса</a:t>
            </a:r>
          </a:p>
          <a:p>
            <a:pPr algn="r"/>
            <a:r>
              <a:rPr lang="ru-RU" b="1" i="1" dirty="0" err="1">
                <a:solidFill>
                  <a:schemeClr val="tx1"/>
                </a:solidFill>
              </a:rPr>
              <a:t>Сидореня</a:t>
            </a:r>
            <a:r>
              <a:rPr lang="ru-RU" b="1" i="1" dirty="0">
                <a:solidFill>
                  <a:schemeClr val="tx1"/>
                </a:solidFill>
              </a:rPr>
              <a:t> Арсений Игоревич, студент 1 курса</a:t>
            </a:r>
          </a:p>
          <a:p>
            <a:pPr algn="r"/>
            <a:endParaRPr lang="ru-RU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284250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tx1"/>
                </a:solidFill>
              </a:rPr>
              <a:t>- </a:t>
            </a:r>
            <a:r>
              <a:rPr lang="fr-FR" b="1" dirty="0" smtClean="0">
                <a:solidFill>
                  <a:schemeClr val="tx1"/>
                </a:solidFill>
              </a:rPr>
              <a:t>Vous avez de la fièvre ?</a:t>
            </a: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- Non pas de fièvre. Mais je me sens faible.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- Vous mangez bien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- Non, je n'ai jamais faim, je n'ai pas envie de manger.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Pas d</a:t>
            </a:r>
            <a:r>
              <a:rPr lang="fr-FR" b="1" i="1" dirty="0" smtClean="0">
                <a:solidFill>
                  <a:srgbClr val="FF0000"/>
                </a:solidFill>
              </a:rPr>
              <a:t>‘appetit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5122" name="Picture 2" descr="C:\Users\user\Desktop\Marina_est_malad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3645024"/>
            <a:ext cx="2376264" cy="219303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- Alors Mademoiselle, qu'est-ce qui ne va pas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- Je ne sais pas docteur, je me sens fatiguée...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- Vous vous sentez fatiguée... Vous dormez bien la nuit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- Non, pas du tout, je dors très mal, </a:t>
            </a:r>
            <a:r>
              <a:rPr lang="fr-FR" b="1" dirty="0" smtClean="0">
                <a:solidFill>
                  <a:schemeClr val="tx1"/>
                </a:solidFill>
              </a:rPr>
              <a:t>j'ai des insomnies.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dirty="0" smtClean="0">
                <a:solidFill>
                  <a:srgbClr val="FF0000"/>
                </a:solidFill>
              </a:rPr>
              <a:t>J'ai des insomnies.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1412776"/>
            <a:ext cx="7408333" cy="3450696"/>
          </a:xfrm>
        </p:spPr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— Bonjour. Où est le malade 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C’est moi.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Que se passe-t-il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</a:t>
            </a:r>
            <a:r>
              <a:rPr lang="fr-FR" b="1" i="1" dirty="0" smtClean="0">
                <a:solidFill>
                  <a:schemeClr val="tx1"/>
                </a:solidFill>
              </a:rPr>
              <a:t>J’ai mal à la gorge et j’ai de la fièvre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Combien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38°C.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Montrez-moi votre gorge s’il vous plaît. Vous avez une angine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Que se </a:t>
            </a:r>
            <a:r>
              <a:rPr lang="en-US" b="1" i="1" dirty="0" err="1" smtClean="0">
                <a:solidFill>
                  <a:srgbClr val="FF0000"/>
                </a:solidFill>
              </a:rPr>
              <a:t>passe</a:t>
            </a:r>
            <a:r>
              <a:rPr lang="en-US" b="1" i="1" dirty="0" smtClean="0">
                <a:solidFill>
                  <a:srgbClr val="FF0000"/>
                </a:solidFill>
              </a:rPr>
              <a:t>-t-</a:t>
            </a:r>
            <a:r>
              <a:rPr lang="en-US" b="1" i="1" dirty="0" err="1" smtClean="0">
                <a:solidFill>
                  <a:srgbClr val="FF0000"/>
                </a:solidFill>
              </a:rPr>
              <a:t>il</a:t>
            </a:r>
            <a:r>
              <a:rPr lang="en-US" b="1" i="1" dirty="0" smtClean="0">
                <a:solidFill>
                  <a:srgbClr val="FF0000"/>
                </a:solidFill>
              </a:rPr>
              <a:t>, </a:t>
            </a:r>
            <a:r>
              <a:rPr lang="en-US" b="1" i="1" dirty="0" err="1" smtClean="0">
                <a:solidFill>
                  <a:srgbClr val="FF0000"/>
                </a:solidFill>
              </a:rPr>
              <a:t>vous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êtes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malade</a:t>
            </a:r>
            <a:r>
              <a:rPr lang="en-US" b="1" i="1" dirty="0" smtClean="0">
                <a:solidFill>
                  <a:srgbClr val="FF0000"/>
                </a:solidFill>
              </a:rPr>
              <a:t>?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user\Desktop\je_suis_malad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4221088"/>
            <a:ext cx="2619375" cy="23526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60263036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11560" y="1484785"/>
            <a:ext cx="7408333" cy="3024336"/>
          </a:xfrm>
        </p:spPr>
        <p:txBody>
          <a:bodyPr>
            <a:normAutofit fontScale="85000" lnSpcReduction="10000"/>
          </a:bodyPr>
          <a:lstStyle/>
          <a:p>
            <a:r>
              <a:rPr lang="fr-FR" dirty="0" smtClean="0">
                <a:solidFill>
                  <a:schemeClr val="tx1"/>
                </a:solidFill>
              </a:rPr>
              <a:t>— Bonjour Docteur.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Bonjour. Asseyez-vous. Qu’avez-vous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</a:t>
            </a:r>
            <a:r>
              <a:rPr lang="fr-FR" b="1" i="1" dirty="0" smtClean="0">
                <a:solidFill>
                  <a:schemeClr val="tx1"/>
                </a:solidFill>
              </a:rPr>
              <a:t>J’ai pris froid. J’ai mal à la tête, je tousse et je suis enrhumée.</a:t>
            </a: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Cela fait longtemps que </a:t>
            </a:r>
            <a:r>
              <a:rPr lang="fr-FR" b="1" dirty="0" smtClean="0">
                <a:solidFill>
                  <a:schemeClr val="tx1"/>
                </a:solidFill>
              </a:rPr>
              <a:t>vous avez pris froid </a:t>
            </a:r>
            <a:r>
              <a:rPr lang="fr-FR" dirty="0" smtClean="0">
                <a:solidFill>
                  <a:schemeClr val="tx1"/>
                </a:solidFill>
              </a:rPr>
              <a:t>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Une semaine déjà.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Enlevez votre chemise. Je vais vous </a:t>
            </a:r>
            <a:r>
              <a:rPr lang="fr-FR" i="1" dirty="0" smtClean="0">
                <a:solidFill>
                  <a:schemeClr val="tx1"/>
                </a:solidFill>
              </a:rPr>
              <a:t>ausculter</a:t>
            </a:r>
            <a:r>
              <a:rPr lang="fr-FR" dirty="0" smtClean="0">
                <a:solidFill>
                  <a:schemeClr val="tx1"/>
                </a:solidFill>
              </a:rPr>
              <a:t>. Respirez profondément ! Maintenant, respirez normalement !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Je peux me rhabiller?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Oui. Ouvrez grand la bouche. Je vois, vous avez une grippe.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Chez le g</a:t>
            </a:r>
            <a:r>
              <a:rPr lang="fr-FR" b="1" i="1" dirty="0" smtClean="0">
                <a:solidFill>
                  <a:srgbClr val="FF0000"/>
                </a:solidFill>
              </a:rPr>
              <a:t>énéraliste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Users\user\Desktop\vous_etes_malad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143375"/>
            <a:ext cx="2609850" cy="252598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99592" y="1556792"/>
            <a:ext cx="7408333" cy="4392488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tx1"/>
                </a:solidFill>
              </a:rPr>
              <a:t>-Oui, et quelle autre douleur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- </a:t>
            </a:r>
            <a:r>
              <a:rPr lang="fr-FR" b="1" dirty="0" smtClean="0">
                <a:solidFill>
                  <a:schemeClr val="tx1"/>
                </a:solidFill>
              </a:rPr>
              <a:t>J'ai mal au ventre aussi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- Au ventre... Vous voulez dire... à l'estomac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- Oui à l'estomac, plus bas aussi, vous savez... vers les intestins.</a:t>
            </a:r>
          </a:p>
          <a:p>
            <a:endParaRPr lang="fr-FR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- Euh... Vous allez aux toilettes régulièrement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- Non, justement, pas tous les jours.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- Il faut manger beaucoup de fruits...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- Oui j'en mange, mais </a:t>
            </a:r>
            <a:r>
              <a:rPr lang="fr-FR" b="1" dirty="0" smtClean="0">
                <a:solidFill>
                  <a:schemeClr val="tx1"/>
                </a:solidFill>
              </a:rPr>
              <a:t>ça me fait mal au ventre.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dirty="0" smtClean="0">
                <a:solidFill>
                  <a:srgbClr val="FF0000"/>
                </a:solidFill>
              </a:rPr>
              <a:t>J'ai mal à...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060849"/>
            <a:ext cx="7408333" cy="2664296"/>
          </a:xfrm>
        </p:spPr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— Voici </a:t>
            </a:r>
            <a:r>
              <a:rPr lang="fr-FR" i="1" dirty="0" smtClean="0">
                <a:solidFill>
                  <a:schemeClr val="tx1"/>
                </a:solidFill>
              </a:rPr>
              <a:t>l’ordonnance</a:t>
            </a:r>
            <a:r>
              <a:rPr lang="fr-FR" dirty="0" smtClean="0">
                <a:solidFill>
                  <a:schemeClr val="tx1"/>
                </a:solidFill>
              </a:rPr>
              <a:t>. Vous pouvez acheter ce médicament ici, dans la pharmacie de notre polyclinique.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Quand </a:t>
            </a:r>
            <a:r>
              <a:rPr lang="fr-FR" i="1" dirty="0" smtClean="0">
                <a:solidFill>
                  <a:schemeClr val="tx1"/>
                </a:solidFill>
              </a:rPr>
              <a:t>dois-je prendre les comprimés </a:t>
            </a:r>
            <a:r>
              <a:rPr lang="fr-FR" dirty="0" smtClean="0">
                <a:solidFill>
                  <a:schemeClr val="tx1"/>
                </a:solidFill>
              </a:rPr>
              <a:t>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Prenez un comprimé trois fois par jour après les repas. Et prenez une cuillère à thé de la mixture toutes les 4 heures.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Que </a:t>
            </a:r>
            <a:r>
              <a:rPr lang="en-US" b="1" i="1" dirty="0" err="1" smtClean="0">
                <a:solidFill>
                  <a:srgbClr val="FF0000"/>
                </a:solidFill>
              </a:rPr>
              <a:t>dois</a:t>
            </a:r>
            <a:r>
              <a:rPr lang="en-US" b="1" i="1" dirty="0" smtClean="0">
                <a:solidFill>
                  <a:srgbClr val="FF0000"/>
                </a:solidFill>
              </a:rPr>
              <a:t>-je </a:t>
            </a:r>
            <a:r>
              <a:rPr lang="en-US" b="1" i="1" dirty="0" err="1" smtClean="0">
                <a:solidFill>
                  <a:srgbClr val="FF0000"/>
                </a:solidFill>
              </a:rPr>
              <a:t>prendre</a:t>
            </a:r>
            <a:r>
              <a:rPr lang="en-US" b="1" i="1" dirty="0" smtClean="0">
                <a:solidFill>
                  <a:srgbClr val="FF0000"/>
                </a:solidFill>
              </a:rPr>
              <a:t>?</a:t>
            </a:r>
            <a:br>
              <a:rPr lang="en-US" b="1" i="1" dirty="0" smtClean="0">
                <a:solidFill>
                  <a:srgbClr val="FF0000"/>
                </a:solidFill>
              </a:rPr>
            </a:br>
            <a:r>
              <a:rPr lang="en-US" b="1" i="1" dirty="0" smtClean="0">
                <a:solidFill>
                  <a:srgbClr val="FF0000"/>
                </a:solidFill>
              </a:rPr>
              <a:t>La consultation chez </a:t>
            </a:r>
            <a:r>
              <a:rPr lang="en-US" b="1" i="1" dirty="0">
                <a:solidFill>
                  <a:srgbClr val="FF0000"/>
                </a:solidFill>
              </a:rPr>
              <a:t>le </a:t>
            </a:r>
            <a:r>
              <a:rPr lang="en-US" b="1" i="1" dirty="0" err="1">
                <a:solidFill>
                  <a:srgbClr val="FF0000"/>
                </a:solidFill>
              </a:rPr>
              <a:t>médecin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8194" name="Picture 2" descr="C:\Users\user\Desktop\Без названия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509120"/>
            <a:ext cx="2171700" cy="1809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4368691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755576" y="1484784"/>
            <a:ext cx="7408333" cy="3450696"/>
          </a:xfrm>
        </p:spPr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- Euh... Vous suivez un traitement, vous prenez des médicaments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- Non docteur, je ne prends rien en ce moment.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- Bien, je vais vous faire une ordonnance.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- Qu'est-ce que j'ai docteur ? C'est grave vous pensez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- Non, ce n'est pas grave... Un peu d'anxiété c'est tout.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 smtClean="0">
                <a:solidFill>
                  <a:srgbClr val="FF0000"/>
                </a:solidFill>
              </a:rPr>
              <a:t>Suivez</a:t>
            </a:r>
            <a:r>
              <a:rPr lang="en-US" b="1" i="1" dirty="0" smtClean="0">
                <a:solidFill>
                  <a:srgbClr val="FF0000"/>
                </a:solidFill>
              </a:rPr>
              <a:t> l</a:t>
            </a:r>
            <a:r>
              <a:rPr lang="fr-FR" b="1" i="1" dirty="0" smtClean="0">
                <a:solidFill>
                  <a:srgbClr val="FF0000"/>
                </a:solidFill>
              </a:rPr>
              <a:t>‘ordonnance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user\Desktop\skoraya_pomosh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3933056"/>
            <a:ext cx="2847975" cy="18954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27584" y="1628800"/>
            <a:ext cx="7408333" cy="4320480"/>
          </a:xfrm>
        </p:spPr>
        <p:txBody>
          <a:bodyPr>
            <a:normAutofit lnSpcReduction="10000"/>
          </a:bodyPr>
          <a:lstStyle/>
          <a:p>
            <a:r>
              <a:rPr lang="fr-FR" dirty="0" smtClean="0">
                <a:solidFill>
                  <a:schemeClr val="tx1"/>
                </a:solidFill>
              </a:rPr>
              <a:t>— </a:t>
            </a:r>
            <a:r>
              <a:rPr lang="fr-FR" i="1" dirty="0" smtClean="0">
                <a:solidFill>
                  <a:schemeClr val="tx1"/>
                </a:solidFill>
              </a:rPr>
              <a:t>Vous avez pris froid. </a:t>
            </a:r>
            <a:r>
              <a:rPr lang="fr-FR" dirty="0" smtClean="0">
                <a:solidFill>
                  <a:schemeClr val="tx1"/>
                </a:solidFill>
              </a:rPr>
              <a:t>Vous devez rester couché pendant 2 ou 3 jours. Je </a:t>
            </a:r>
            <a:r>
              <a:rPr lang="fr-FR" i="1" dirty="0" smtClean="0">
                <a:solidFill>
                  <a:schemeClr val="tx1"/>
                </a:solidFill>
              </a:rPr>
              <a:t>vais vous prescrire un médicament.</a:t>
            </a:r>
            <a:r>
              <a:rPr lang="fr-FR" dirty="0" smtClean="0">
                <a:solidFill>
                  <a:schemeClr val="tx1"/>
                </a:solidFill>
              </a:rPr>
              <a:t> Vous devez le prendre matin et soir.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D’accord. Et vous avez quelque chose contre la toux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Pour la toux, il vaut mieux prendre de la tisane « Bronchitum ». Les herbes médicinales qu’il y a dans cette tisane donnent de très bons résultats.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Que me recommandez-vous encore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Ne mangez pas trop pour ne pas fatiguer votre organisme. Il faut d’abord guérir. Je passerai vous voir d’ici deux jours.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dirty="0" smtClean="0">
                <a:solidFill>
                  <a:srgbClr val="FF0000"/>
                </a:solidFill>
              </a:rPr>
              <a:t>Vous devez rester au lit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755576" y="1700808"/>
            <a:ext cx="7408333" cy="2304256"/>
          </a:xfrm>
        </p:spPr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— </a:t>
            </a:r>
            <a:r>
              <a:rPr lang="fr-FR" i="1" dirty="0" smtClean="0">
                <a:solidFill>
                  <a:schemeClr val="tx1"/>
                </a:solidFill>
              </a:rPr>
              <a:t>Vous devez rester au lit</a:t>
            </a:r>
            <a:r>
              <a:rPr lang="fr-FR" dirty="0" smtClean="0">
                <a:solidFill>
                  <a:schemeClr val="tx1"/>
                </a:solidFill>
              </a:rPr>
              <a:t>. Il vous faut absolument du repos.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Quand est-ce que je dois venir vous voir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Je passerai moi-même vous voir dans trois jours. Je fais des consultations à domicile.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dirty="0" smtClean="0">
                <a:solidFill>
                  <a:srgbClr val="FF0000"/>
                </a:solidFill>
              </a:rPr>
              <a:t>Vous devez rester au lit.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7170" name="Picture 2" descr="C:\Users\user\Desktop\recommandation_du_medeci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4077072"/>
            <a:ext cx="2466975" cy="24860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196752"/>
            <a:ext cx="7408333" cy="5400600"/>
          </a:xfrm>
        </p:spPr>
        <p:txBody>
          <a:bodyPr>
            <a:noAutofit/>
          </a:bodyPr>
          <a:lstStyle/>
          <a:p>
            <a:r>
              <a:rPr lang="fr-FR" sz="1600" b="1" dirty="0" smtClean="0">
                <a:solidFill>
                  <a:schemeClr val="tx1"/>
                </a:solidFill>
              </a:rPr>
              <a:t>Mélanie : - Bonjour, Docteur!</a:t>
            </a:r>
            <a:br>
              <a:rPr lang="fr-FR" sz="1600" b="1" dirty="0" smtClean="0">
                <a:solidFill>
                  <a:schemeClr val="tx1"/>
                </a:solidFill>
              </a:rPr>
            </a:br>
            <a:r>
              <a:rPr lang="fr-FR" sz="1600" b="1" dirty="0" smtClean="0">
                <a:solidFill>
                  <a:schemeClr val="tx1"/>
                </a:solidFill>
              </a:rPr>
              <a:t> </a:t>
            </a:r>
            <a:br>
              <a:rPr lang="fr-FR" sz="1600" b="1" dirty="0" smtClean="0">
                <a:solidFill>
                  <a:schemeClr val="tx1"/>
                </a:solidFill>
              </a:rPr>
            </a:br>
            <a:r>
              <a:rPr lang="fr-FR" sz="1600" b="1" dirty="0" smtClean="0">
                <a:solidFill>
                  <a:schemeClr val="tx1"/>
                </a:solidFill>
              </a:rPr>
              <a:t>Le docteur : Ah ! Voici ma patiente</a:t>
            </a:r>
            <a:r>
              <a:rPr lang="fr-FR" sz="1600" b="1" dirty="0" smtClean="0">
                <a:solidFill>
                  <a:schemeClr val="tx1"/>
                </a:solidFill>
                <a:hlinkClick r:id="rId2" tooltip="Une personne qui va chez le médecin (masculin : un patient)."/>
              </a:rPr>
              <a:t> </a:t>
            </a:r>
            <a:r>
              <a:rPr lang="fr-FR" sz="1600" b="1" dirty="0" smtClean="0">
                <a:solidFill>
                  <a:schemeClr val="tx1"/>
                </a:solidFill>
              </a:rPr>
              <a:t>préférée. Bonjour, Mélanie! Qu'est-ce qui se passe?</a:t>
            </a:r>
            <a:br>
              <a:rPr lang="fr-FR" sz="1600" b="1" dirty="0" smtClean="0">
                <a:solidFill>
                  <a:schemeClr val="tx1"/>
                </a:solidFill>
              </a:rPr>
            </a:br>
            <a:r>
              <a:rPr lang="fr-FR" sz="1600" b="1" dirty="0" smtClean="0">
                <a:solidFill>
                  <a:schemeClr val="tx1"/>
                </a:solidFill>
              </a:rPr>
              <a:t/>
            </a:r>
            <a:br>
              <a:rPr lang="fr-FR" sz="1600" b="1" dirty="0" smtClean="0">
                <a:solidFill>
                  <a:schemeClr val="tx1"/>
                </a:solidFill>
              </a:rPr>
            </a:br>
            <a:r>
              <a:rPr lang="fr-FR" sz="1600" b="1" dirty="0" smtClean="0">
                <a:solidFill>
                  <a:schemeClr val="tx1"/>
                </a:solidFill>
              </a:rPr>
              <a:t>Mélanie :  </a:t>
            </a:r>
            <a:r>
              <a:rPr lang="fr-FR" sz="1600" b="1" dirty="0" smtClean="0">
                <a:solidFill>
                  <a:schemeClr val="tx1"/>
                </a:solidFill>
                <a:hlinkClick r:id="rId2" tooltip="Je suis un peu malade."/>
              </a:rPr>
              <a:t>Je ne me sens pas bien</a:t>
            </a:r>
            <a:r>
              <a:rPr lang="fr-FR" sz="1600" b="1" dirty="0" smtClean="0">
                <a:solidFill>
                  <a:schemeClr val="tx1"/>
                </a:solidFill>
              </a:rPr>
              <a:t>  : je tousse beaucoup, j'éternue et mon nez coule. </a:t>
            </a:r>
            <a:r>
              <a:rPr lang="fr-FR" sz="1600" b="1" dirty="0" smtClean="0">
                <a:solidFill>
                  <a:schemeClr val="tx1"/>
                </a:solidFill>
                <a:hlinkClick r:id="rId2" tooltip="Verbe pronominal se moucher au présent de l'indicatif. Attention : je me mouche, tu te mouches, il se mouche, nous nous mouchons, vous vous mouchez, ils se mouchent."/>
              </a:rPr>
              <a:t>Je me mouche</a:t>
            </a:r>
            <a:r>
              <a:rPr lang="fr-FR" sz="1600" b="1" dirty="0" smtClean="0">
                <a:solidFill>
                  <a:schemeClr val="tx1"/>
                </a:solidFill>
              </a:rPr>
              <a:t> toute la journée. J'utilise au moins dix paquets de mouchoirs par jour.</a:t>
            </a:r>
            <a:br>
              <a:rPr lang="fr-FR" sz="1600" b="1" dirty="0" smtClean="0">
                <a:solidFill>
                  <a:schemeClr val="tx1"/>
                </a:solidFill>
              </a:rPr>
            </a:br>
            <a:r>
              <a:rPr lang="fr-FR" sz="1600" b="1" dirty="0" smtClean="0">
                <a:solidFill>
                  <a:schemeClr val="tx1"/>
                </a:solidFill>
              </a:rPr>
              <a:t/>
            </a:r>
            <a:br>
              <a:rPr lang="fr-FR" sz="1600" b="1" dirty="0" smtClean="0">
                <a:solidFill>
                  <a:schemeClr val="tx1"/>
                </a:solidFill>
              </a:rPr>
            </a:br>
            <a:r>
              <a:rPr lang="fr-FR" sz="1600" b="1" dirty="0" smtClean="0">
                <a:solidFill>
                  <a:schemeClr val="tx1"/>
                </a:solidFill>
              </a:rPr>
              <a:t>Le docteur : </a:t>
            </a:r>
            <a:r>
              <a:rPr lang="fr-FR" sz="1600" b="1" dirty="0" smtClean="0">
                <a:solidFill>
                  <a:schemeClr val="tx1"/>
                </a:solidFill>
                <a:hlinkClick r:id="rId2" tooltip="Verbe allonger au présent de l'impératif. L'impératif est un mode utilisé pour donner un ordre."/>
              </a:rPr>
              <a:t>Allongez-vous</a:t>
            </a:r>
            <a:r>
              <a:rPr lang="fr-FR" sz="1600" b="1" dirty="0" smtClean="0">
                <a:solidFill>
                  <a:schemeClr val="tx1"/>
                </a:solidFill>
              </a:rPr>
              <a:t>, je vais </a:t>
            </a:r>
            <a:r>
              <a:rPr lang="fr-FR" sz="1600" b="1" dirty="0" smtClean="0">
                <a:solidFill>
                  <a:schemeClr val="tx1"/>
                </a:solidFill>
                <a:hlinkClick r:id="rId2" tooltip="Dans le texte, prendre signifie mesurer."/>
              </a:rPr>
              <a:t>prendre </a:t>
            </a:r>
            <a:r>
              <a:rPr lang="fr-FR" sz="1600" b="1" dirty="0" smtClean="0">
                <a:solidFill>
                  <a:schemeClr val="tx1"/>
                </a:solidFill>
              </a:rPr>
              <a:t>votre </a:t>
            </a:r>
            <a:r>
              <a:rPr lang="fr-FR" sz="1600" b="1" dirty="0" smtClean="0">
                <a:solidFill>
                  <a:schemeClr val="tx1"/>
                </a:solidFill>
                <a:hlinkClick r:id="rId2" tooltip="La pression du sang."/>
              </a:rPr>
              <a:t>tension</a:t>
            </a:r>
            <a:r>
              <a:rPr lang="fr-FR" sz="1600" b="1" dirty="0" smtClean="0">
                <a:solidFill>
                  <a:schemeClr val="tx1"/>
                </a:solidFill>
              </a:rPr>
              <a:t>… 11,2 : elle</a:t>
            </a:r>
            <a:r>
              <a:rPr lang="fr-FR" sz="1600" b="1" dirty="0" smtClean="0">
                <a:solidFill>
                  <a:schemeClr val="tx1"/>
                </a:solidFill>
                <a:hlinkClick r:id="rId2" tooltip="Pronom personnel sujet. Il remplace la tension."/>
              </a:rPr>
              <a:t> </a:t>
            </a:r>
            <a:r>
              <a:rPr lang="fr-FR" sz="1600" b="1" dirty="0" smtClean="0">
                <a:solidFill>
                  <a:schemeClr val="tx1"/>
                </a:solidFill>
              </a:rPr>
              <a:t>est normale. Vous avez mal à la tête?</a:t>
            </a:r>
            <a:br>
              <a:rPr lang="fr-FR" sz="1600" b="1" dirty="0" smtClean="0">
                <a:solidFill>
                  <a:schemeClr val="tx1"/>
                </a:solidFill>
              </a:rPr>
            </a:br>
            <a:r>
              <a:rPr lang="fr-FR" sz="1600" b="1" dirty="0" smtClean="0">
                <a:solidFill>
                  <a:schemeClr val="tx1"/>
                </a:solidFill>
              </a:rPr>
              <a:t/>
            </a:r>
            <a:br>
              <a:rPr lang="fr-FR" sz="1600" b="1" dirty="0" smtClean="0">
                <a:solidFill>
                  <a:schemeClr val="tx1"/>
                </a:solidFill>
              </a:rPr>
            </a:br>
            <a:r>
              <a:rPr lang="fr-FR" sz="1600" b="1" dirty="0" smtClean="0">
                <a:solidFill>
                  <a:schemeClr val="tx1"/>
                </a:solidFill>
              </a:rPr>
              <a:t>Mélanie :  Oui.</a:t>
            </a:r>
            <a:br>
              <a:rPr lang="fr-FR" sz="1600" b="1" dirty="0" smtClean="0">
                <a:solidFill>
                  <a:schemeClr val="tx1"/>
                </a:solidFill>
              </a:rPr>
            </a:br>
            <a:r>
              <a:rPr lang="fr-FR" sz="1600" b="1" dirty="0" smtClean="0">
                <a:solidFill>
                  <a:schemeClr val="tx1"/>
                </a:solidFill>
              </a:rPr>
              <a:t/>
            </a:r>
            <a:br>
              <a:rPr lang="fr-FR" sz="1600" b="1" dirty="0" smtClean="0">
                <a:solidFill>
                  <a:schemeClr val="tx1"/>
                </a:solidFill>
              </a:rPr>
            </a:br>
            <a:r>
              <a:rPr lang="fr-FR" sz="1600" b="1" dirty="0" smtClean="0">
                <a:solidFill>
                  <a:schemeClr val="tx1"/>
                </a:solidFill>
              </a:rPr>
              <a:t>Le docteur : Vous avez de la fièvre?</a:t>
            </a:r>
            <a:br>
              <a:rPr lang="fr-FR" sz="1600" b="1" dirty="0" smtClean="0">
                <a:solidFill>
                  <a:schemeClr val="tx1"/>
                </a:solidFill>
              </a:rPr>
            </a:br>
            <a:r>
              <a:rPr lang="fr-FR" sz="1600" b="1" dirty="0" smtClean="0">
                <a:solidFill>
                  <a:schemeClr val="tx1"/>
                </a:solidFill>
              </a:rPr>
              <a:t/>
            </a:r>
            <a:br>
              <a:rPr lang="fr-FR" sz="1600" b="1" dirty="0" smtClean="0">
                <a:solidFill>
                  <a:schemeClr val="tx1"/>
                </a:solidFill>
              </a:rPr>
            </a:br>
            <a:r>
              <a:rPr lang="fr-FR" sz="1600" b="1" dirty="0" smtClean="0">
                <a:solidFill>
                  <a:schemeClr val="tx1"/>
                </a:solidFill>
              </a:rPr>
              <a:t>Mélanie : Oui. J'ai 38,7 de température.</a:t>
            </a:r>
            <a:br>
              <a:rPr lang="fr-FR" sz="1600" b="1" dirty="0" smtClean="0">
                <a:solidFill>
                  <a:schemeClr val="tx1"/>
                </a:solidFill>
              </a:rPr>
            </a:br>
            <a:r>
              <a:rPr lang="fr-FR" sz="1600" b="1" dirty="0" smtClean="0">
                <a:solidFill>
                  <a:schemeClr val="tx1"/>
                </a:solidFill>
              </a:rPr>
              <a:t/>
            </a:r>
            <a:br>
              <a:rPr lang="fr-FR" sz="1600" b="1" dirty="0" smtClean="0">
                <a:solidFill>
                  <a:schemeClr val="tx1"/>
                </a:solidFill>
              </a:rPr>
            </a:br>
            <a:r>
              <a:rPr lang="fr-FR" sz="1600" b="1" dirty="0" smtClean="0">
                <a:solidFill>
                  <a:schemeClr val="tx1"/>
                </a:solidFill>
              </a:rPr>
              <a:t>Le docteur :Vous avez des </a:t>
            </a:r>
            <a:r>
              <a:rPr lang="fr-FR" sz="1600" b="1" dirty="0" smtClean="0">
                <a:solidFill>
                  <a:schemeClr val="tx1"/>
                </a:solidFill>
                <a:hlinkClick r:id="rId2" tooltip="Une douleur musculaire."/>
              </a:rPr>
              <a:t>courbatures</a:t>
            </a:r>
            <a:r>
              <a:rPr lang="fr-FR" sz="1600" b="1" dirty="0" smtClean="0">
                <a:solidFill>
                  <a:schemeClr val="tx1"/>
                </a:solidFill>
              </a:rPr>
              <a:t>?</a:t>
            </a:r>
            <a:r>
              <a:rPr lang="fr-FR" sz="1100" b="1" dirty="0" smtClean="0">
                <a:solidFill>
                  <a:schemeClr val="tx1"/>
                </a:solidFill>
              </a:rPr>
              <a:t/>
            </a:r>
            <a:br>
              <a:rPr lang="fr-FR" sz="1100" b="1" dirty="0" smtClean="0">
                <a:solidFill>
                  <a:schemeClr val="tx1"/>
                </a:solidFill>
              </a:rPr>
            </a:br>
            <a:r>
              <a:rPr lang="fr-FR" sz="1100" b="1" dirty="0" smtClean="0">
                <a:solidFill>
                  <a:schemeClr val="tx1"/>
                </a:solidFill>
              </a:rPr>
              <a:t/>
            </a:r>
            <a:br>
              <a:rPr lang="fr-FR" sz="1100" b="1" dirty="0" smtClean="0">
                <a:solidFill>
                  <a:schemeClr val="tx1"/>
                </a:solidFill>
              </a:rPr>
            </a:br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008112"/>
          </a:xfrm>
        </p:spPr>
        <p:txBody>
          <a:bodyPr>
            <a:normAutofit/>
          </a:bodyPr>
          <a:lstStyle/>
          <a:p>
            <a:r>
              <a:rPr lang="fr-FR" sz="3200" b="1" i="1" dirty="0" smtClean="0">
                <a:solidFill>
                  <a:srgbClr val="FF0000"/>
                </a:solidFill>
              </a:rPr>
              <a:t>Mélanie est malade. </a:t>
            </a:r>
            <a:endParaRPr lang="ru-RU" sz="3200" i="1" dirty="0">
              <a:solidFill>
                <a:srgbClr val="FF0000"/>
              </a:solidFill>
            </a:endParaRPr>
          </a:p>
        </p:txBody>
      </p:sp>
      <p:pic>
        <p:nvPicPr>
          <p:cNvPr id="6148" name="Picture 4" descr="C:\Users\user\Desktop\Без названия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861048"/>
            <a:ext cx="2664296" cy="22322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4071063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72067" y="908720"/>
            <a:ext cx="7408333" cy="5217443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Цель работы:</a:t>
            </a:r>
            <a:r>
              <a:rPr lang="ru-RU" dirty="0" smtClean="0">
                <a:solidFill>
                  <a:schemeClr val="tx1"/>
                </a:solidFill>
              </a:rPr>
              <a:t> автоматизировать использование медицинской лексики в диалогах по теме «На приеме у врача» на основе коммуникативного и </a:t>
            </a:r>
            <a:r>
              <a:rPr lang="ru-RU" dirty="0" err="1" smtClean="0">
                <a:solidFill>
                  <a:schemeClr val="tx1"/>
                </a:solidFill>
              </a:rPr>
              <a:t>аудиолингвального</a:t>
            </a:r>
            <a:r>
              <a:rPr lang="ru-RU" dirty="0" smtClean="0">
                <a:solidFill>
                  <a:schemeClr val="tx1"/>
                </a:solidFill>
              </a:rPr>
              <a:t> методов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Задачи:</a:t>
            </a:r>
            <a:endParaRPr lang="ru-RU" dirty="0" smtClean="0">
              <a:solidFill>
                <a:schemeClr val="tx1"/>
              </a:solidFill>
            </a:endParaRPr>
          </a:p>
          <a:p>
            <a:pPr lvl="0" algn="just"/>
            <a:r>
              <a:rPr lang="ru-RU" dirty="0" smtClean="0">
                <a:solidFill>
                  <a:schemeClr val="tx1"/>
                </a:solidFill>
              </a:rPr>
              <a:t>использовать медицинскую лексику в устойчивых конструкциях с глаголами </a:t>
            </a:r>
            <a:r>
              <a:rPr lang="ru-RU" dirty="0" err="1" smtClean="0">
                <a:solidFill>
                  <a:schemeClr val="tx1"/>
                </a:solidFill>
              </a:rPr>
              <a:t>avoir</a:t>
            </a:r>
            <a:r>
              <a:rPr lang="ru-RU" dirty="0" smtClean="0">
                <a:solidFill>
                  <a:schemeClr val="tx1"/>
                </a:solidFill>
              </a:rPr>
              <a:t> и </a:t>
            </a:r>
            <a:r>
              <a:rPr lang="ru-RU" dirty="0" err="1" smtClean="0">
                <a:solidFill>
                  <a:schemeClr val="tx1"/>
                </a:solidFill>
              </a:rPr>
              <a:t>être</a:t>
            </a:r>
            <a:r>
              <a:rPr lang="ru-RU" dirty="0" smtClean="0">
                <a:solidFill>
                  <a:schemeClr val="tx1"/>
                </a:solidFill>
              </a:rPr>
              <a:t>  </a:t>
            </a:r>
          </a:p>
          <a:p>
            <a:pPr lvl="0" algn="just"/>
            <a:r>
              <a:rPr lang="ru-RU" dirty="0" smtClean="0">
                <a:solidFill>
                  <a:schemeClr val="tx1"/>
                </a:solidFill>
              </a:rPr>
              <a:t>составлять лексический минимум, состоящей из академической и профессионально-ориентированной  лексики</a:t>
            </a:r>
          </a:p>
          <a:p>
            <a:pPr lvl="0" algn="just"/>
            <a:r>
              <a:rPr lang="ru-RU" dirty="0" smtClean="0">
                <a:solidFill>
                  <a:schemeClr val="tx1"/>
                </a:solidFill>
              </a:rPr>
              <a:t>изучить медицинскую лексику, употребляемую на приеме у различных врачей</a:t>
            </a:r>
          </a:p>
          <a:p>
            <a:pPr lvl="0" algn="just"/>
            <a:r>
              <a:rPr lang="ru-RU" dirty="0" smtClean="0">
                <a:solidFill>
                  <a:schemeClr val="tx1"/>
                </a:solidFill>
              </a:rPr>
              <a:t>изучить особенности перевода выражений с использованием медицинской лексики</a:t>
            </a:r>
          </a:p>
          <a:p>
            <a:pPr lvl="0" algn="just"/>
            <a:r>
              <a:rPr lang="ru-RU" dirty="0" smtClean="0">
                <a:solidFill>
                  <a:schemeClr val="tx1"/>
                </a:solidFill>
              </a:rPr>
              <a:t>автоматизировать лексические навыки и умения</a:t>
            </a:r>
          </a:p>
          <a:p>
            <a:pPr lvl="0" algn="just"/>
            <a:r>
              <a:rPr lang="ru-RU" dirty="0" smtClean="0">
                <a:solidFill>
                  <a:schemeClr val="tx1"/>
                </a:solidFill>
              </a:rPr>
              <a:t>отработать навыки работы со справочной литературой и использовать технические средства и современные технологии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split orient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72067" y="908720"/>
            <a:ext cx="7408333" cy="5217443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>
                <a:solidFill>
                  <a:schemeClr val="tx1"/>
                </a:solidFill>
              </a:rPr>
              <a:t>Mélanie : Non, je ne crois pas.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Le docteur : Vous êtes en contact avec des personnes malades?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Mélanie : Mon amie a la grippe mais elle reste chez elle.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Le docteur : Bon. Vous avez un bon</a:t>
            </a:r>
            <a:r>
              <a:rPr lang="fr-FR" dirty="0" smtClean="0">
                <a:solidFill>
                  <a:schemeClr val="tx1"/>
                </a:solidFill>
                <a:hlinkClick r:id="rId2" tooltip="Dans le texte, bon signifie gros"/>
              </a:rPr>
              <a:t> </a:t>
            </a:r>
            <a:r>
              <a:rPr lang="fr-FR" dirty="0" smtClean="0">
                <a:solidFill>
                  <a:schemeClr val="tx1"/>
                </a:solidFill>
              </a:rPr>
              <a:t>rhume. Vous prendrez</a:t>
            </a:r>
            <a:r>
              <a:rPr lang="fr-FR" dirty="0" smtClean="0">
                <a:solidFill>
                  <a:schemeClr val="tx1"/>
                </a:solidFill>
                <a:hlinkClick r:id="rId2" tooltip="Verbe prendre au futur de l'indicatif. Dans le texte, le futur est utilisé pour donner un ordre ou un conseil."/>
              </a:rPr>
              <a:t> </a:t>
            </a:r>
            <a:r>
              <a:rPr lang="fr-FR" dirty="0" smtClean="0">
                <a:solidFill>
                  <a:schemeClr val="tx1"/>
                </a:solidFill>
              </a:rPr>
              <a:t>des </a:t>
            </a:r>
            <a:r>
              <a:rPr lang="fr-FR" dirty="0" smtClean="0">
                <a:solidFill>
                  <a:schemeClr val="tx1"/>
                </a:solidFill>
                <a:hlinkClick r:id="rId2" tooltip="Un produit utilisé pour se soigner, pour guérir."/>
              </a:rPr>
              <a:t>médicaments </a:t>
            </a:r>
            <a:r>
              <a:rPr lang="fr-FR" dirty="0" smtClean="0">
                <a:solidFill>
                  <a:schemeClr val="tx1"/>
                </a:solidFill>
              </a:rPr>
              <a:t>: un cachet d'aspirine trois fois par jour et une </a:t>
            </a:r>
            <a:r>
              <a:rPr lang="fr-FR" dirty="0" smtClean="0">
                <a:solidFill>
                  <a:schemeClr val="tx1"/>
                </a:solidFill>
                <a:hlinkClick r:id="rId2" tooltip="La quantité de produit contenu dans une cuillère."/>
              </a:rPr>
              <a:t>cuillerée </a:t>
            </a:r>
            <a:r>
              <a:rPr lang="fr-FR" dirty="0" smtClean="0">
                <a:solidFill>
                  <a:schemeClr val="tx1"/>
                </a:solidFill>
              </a:rPr>
              <a:t>de sirop matin, midi et soir. J'ajoute des gouttes à mettre dans le nez quand ilest bouché. Voici votre ordonnance.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Mélanie : Merci, Docteur. Combien coûte la consultation?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Le docteur : 20 euros, s'il vous plaît. Au revoir, Mélanie.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Mélanie : D'accord. Au revoir, Docteur!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72067" y="620688"/>
            <a:ext cx="7408333" cy="5505475"/>
          </a:xfrm>
        </p:spPr>
        <p:txBody>
          <a:bodyPr>
            <a:normAutofit/>
          </a:bodyPr>
          <a:lstStyle/>
          <a:p>
            <a:r>
              <a:rPr lang="fr-FR" sz="2800" b="1" u="sng" dirty="0" smtClean="0">
                <a:solidFill>
                  <a:schemeClr val="tx1"/>
                </a:solidFill>
              </a:rPr>
              <a:t>Exercice n°1</a:t>
            </a:r>
          </a:p>
          <a:p>
            <a:r>
              <a:rPr lang="fr-FR" sz="2500" u="sng" dirty="0" smtClean="0">
                <a:solidFill>
                  <a:schemeClr val="tx1"/>
                </a:solidFill>
              </a:rPr>
              <a:t>Question n°1</a:t>
            </a:r>
          </a:p>
          <a:p>
            <a:r>
              <a:rPr lang="fr-FR" sz="2500" dirty="0" smtClean="0">
                <a:solidFill>
                  <a:schemeClr val="tx1"/>
                </a:solidFill>
              </a:rPr>
              <a:t>Mélanie va chez le docteur Vamal parce que :</a:t>
            </a:r>
          </a:p>
          <a:p>
            <a:r>
              <a:rPr lang="fr-FR" sz="2500" dirty="0" smtClean="0">
                <a:solidFill>
                  <a:schemeClr val="tx1"/>
                </a:solidFill>
              </a:rPr>
              <a:t>elle est malade.</a:t>
            </a:r>
          </a:p>
          <a:p>
            <a:r>
              <a:rPr lang="fr-FR" sz="2500" dirty="0" smtClean="0">
                <a:solidFill>
                  <a:schemeClr val="tx1"/>
                </a:solidFill>
              </a:rPr>
              <a:t>le docteur Vamal est son ami.</a:t>
            </a:r>
          </a:p>
          <a:p>
            <a:r>
              <a:rPr lang="fr-FR" sz="2500" dirty="0" smtClean="0">
                <a:solidFill>
                  <a:schemeClr val="tx1"/>
                </a:solidFill>
              </a:rPr>
              <a:t>elle veut de l'aspirine.</a:t>
            </a:r>
          </a:p>
          <a:p>
            <a:r>
              <a:rPr lang="fr-FR" sz="2500" dirty="0" smtClean="0">
                <a:solidFill>
                  <a:schemeClr val="tx1"/>
                </a:solidFill>
              </a:rPr>
              <a:t> </a:t>
            </a:r>
            <a:r>
              <a:rPr lang="fr-FR" sz="2500" u="sng" dirty="0" smtClean="0">
                <a:solidFill>
                  <a:schemeClr val="tx1"/>
                </a:solidFill>
              </a:rPr>
              <a:t>Question n°2</a:t>
            </a:r>
          </a:p>
          <a:p>
            <a:r>
              <a:rPr lang="fr-FR" sz="2500" dirty="0" smtClean="0">
                <a:solidFill>
                  <a:schemeClr val="tx1"/>
                </a:solidFill>
              </a:rPr>
              <a:t>Elle va chez le docteur parce que :</a:t>
            </a:r>
          </a:p>
          <a:p>
            <a:r>
              <a:rPr lang="fr-FR" sz="2500" dirty="0" smtClean="0">
                <a:solidFill>
                  <a:schemeClr val="tx1"/>
                </a:solidFill>
              </a:rPr>
              <a:t>elle tousse, son nez coule et elle a des courbatures.</a:t>
            </a:r>
          </a:p>
          <a:p>
            <a:r>
              <a:rPr lang="fr-FR" sz="2500" dirty="0" smtClean="0">
                <a:solidFill>
                  <a:schemeClr val="tx1"/>
                </a:solidFill>
              </a:rPr>
              <a:t>elle a de la fièvre, sa tension n'est pas normale et elle éternue.</a:t>
            </a:r>
          </a:p>
          <a:p>
            <a:r>
              <a:rPr lang="fr-FR" sz="2500" dirty="0" smtClean="0">
                <a:solidFill>
                  <a:schemeClr val="tx1"/>
                </a:solidFill>
              </a:rPr>
              <a:t>elle ne se sent pas bien, elle tousse et elle éternue.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72067" y="692696"/>
            <a:ext cx="7408333" cy="5433467"/>
          </a:xfrm>
        </p:spPr>
        <p:txBody>
          <a:bodyPr>
            <a:normAutofit fontScale="85000" lnSpcReduction="10000"/>
          </a:bodyPr>
          <a:lstStyle/>
          <a:p>
            <a:r>
              <a:rPr lang="fr-FR" u="sng" dirty="0" smtClean="0">
                <a:solidFill>
                  <a:schemeClr val="tx1"/>
                </a:solidFill>
              </a:rPr>
              <a:t> Question n°3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La jeune fille doit prendre :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un cachet d'aspirine et une cuillerée de sirop trois fois par jour.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des gouttes à mettre dans le nez matin, midi et soir.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trois cachets d'aspirine matin, midi et soir.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r>
              <a:rPr lang="fr-FR" u="sng" dirty="0" smtClean="0">
                <a:solidFill>
                  <a:schemeClr val="tx1"/>
                </a:solidFill>
              </a:rPr>
              <a:t>Question n°4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Mélanie est malade parce que :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elle est restée avec son amie.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elle a attrapé un rhume.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elle a beaucoup mangé.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Corriger la question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r>
              <a:rPr lang="fr-FR" u="sng" dirty="0" smtClean="0">
                <a:solidFill>
                  <a:schemeClr val="tx1"/>
                </a:solidFill>
              </a:rPr>
              <a:t>Question n°5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Pour se moucher, Mélanie utilise :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plus de dix paquets de mouchoirs.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moins de dix paquets de mouchoirs.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dix paquets de mouchoirs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72067" y="260648"/>
            <a:ext cx="7408333" cy="6264696"/>
          </a:xfrm>
        </p:spPr>
        <p:txBody>
          <a:bodyPr>
            <a:normAutofit fontScale="70000" lnSpcReduction="20000"/>
          </a:bodyPr>
          <a:lstStyle/>
          <a:p>
            <a:r>
              <a:rPr lang="fr-FR" sz="2900" b="1" u="sng" dirty="0" smtClean="0">
                <a:solidFill>
                  <a:schemeClr val="tx1"/>
                </a:solidFill>
              </a:rPr>
              <a:t>Exercice n°2 </a:t>
            </a:r>
          </a:p>
          <a:p>
            <a:r>
              <a:rPr lang="fr-FR" sz="2900" b="1" u="sng" dirty="0" smtClean="0">
                <a:solidFill>
                  <a:schemeClr val="tx1"/>
                </a:solidFill>
              </a:rPr>
              <a:t>Cochez la bonne reponse</a:t>
            </a:r>
            <a:endParaRPr lang="fr-FR" sz="2900" u="sng" dirty="0" smtClean="0">
              <a:solidFill>
                <a:schemeClr val="tx1"/>
              </a:solidFill>
            </a:endParaRPr>
          </a:p>
          <a:p>
            <a:r>
              <a:rPr lang="fr-FR" sz="2900" b="1" dirty="0" smtClean="0">
                <a:solidFill>
                  <a:schemeClr val="tx1"/>
                </a:solidFill>
              </a:rPr>
              <a:t> </a:t>
            </a:r>
            <a:r>
              <a:rPr lang="fr-FR" sz="2900" dirty="0" smtClean="0">
                <a:solidFill>
                  <a:schemeClr val="tx1"/>
                </a:solidFill>
              </a:rPr>
              <a:t/>
            </a:r>
            <a:br>
              <a:rPr lang="fr-FR" sz="2900" dirty="0" smtClean="0">
                <a:solidFill>
                  <a:schemeClr val="tx1"/>
                </a:solidFill>
              </a:rPr>
            </a:br>
            <a:r>
              <a:rPr lang="fr-FR" sz="2900" dirty="0" smtClean="0">
                <a:solidFill>
                  <a:schemeClr val="tx1"/>
                </a:solidFill>
              </a:rPr>
              <a:t> </a:t>
            </a:r>
            <a:r>
              <a:rPr lang="fr-FR" sz="2900" u="sng" dirty="0" smtClean="0">
                <a:solidFill>
                  <a:schemeClr val="tx1"/>
                </a:solidFill>
              </a:rPr>
              <a:t>Question n°1</a:t>
            </a:r>
          </a:p>
          <a:p>
            <a:r>
              <a:rPr lang="fr-FR" sz="2900" dirty="0" smtClean="0">
                <a:solidFill>
                  <a:schemeClr val="tx1"/>
                </a:solidFill>
              </a:rPr>
              <a:t>Mélanie a de la fièvre, elle a :</a:t>
            </a:r>
          </a:p>
          <a:p>
            <a:r>
              <a:rPr lang="fr-FR" sz="2900" dirty="0" smtClean="0">
                <a:solidFill>
                  <a:schemeClr val="tx1"/>
                </a:solidFill>
              </a:rPr>
              <a:t>trente huit sept de température.</a:t>
            </a:r>
          </a:p>
          <a:p>
            <a:r>
              <a:rPr lang="fr-FR" sz="2900" dirty="0" smtClean="0">
                <a:solidFill>
                  <a:schemeClr val="tx1"/>
                </a:solidFill>
              </a:rPr>
              <a:t>trente huit virgule sept de température.</a:t>
            </a:r>
          </a:p>
          <a:p>
            <a:r>
              <a:rPr lang="fr-FR" sz="2900" dirty="0" smtClean="0">
                <a:solidFill>
                  <a:schemeClr val="tx1"/>
                </a:solidFill>
              </a:rPr>
              <a:t>trois huit sept de température.</a:t>
            </a:r>
          </a:p>
          <a:p>
            <a:endParaRPr lang="fr-FR" sz="2900" dirty="0" smtClean="0">
              <a:solidFill>
                <a:schemeClr val="tx1"/>
              </a:solidFill>
            </a:endParaRPr>
          </a:p>
          <a:p>
            <a:r>
              <a:rPr lang="fr-FR" sz="2900" dirty="0" smtClean="0">
                <a:solidFill>
                  <a:schemeClr val="tx1"/>
                </a:solidFill>
              </a:rPr>
              <a:t> </a:t>
            </a:r>
            <a:r>
              <a:rPr lang="fr-FR" sz="2900" u="sng" dirty="0" smtClean="0">
                <a:solidFill>
                  <a:schemeClr val="tx1"/>
                </a:solidFill>
              </a:rPr>
              <a:t>Question n°2</a:t>
            </a:r>
          </a:p>
          <a:p>
            <a:r>
              <a:rPr lang="fr-FR" sz="2900" dirty="0" smtClean="0">
                <a:solidFill>
                  <a:schemeClr val="tx1"/>
                </a:solidFill>
              </a:rPr>
              <a:t>L'ordonnance, c'est :</a:t>
            </a:r>
          </a:p>
          <a:p>
            <a:r>
              <a:rPr lang="fr-FR" sz="2900" dirty="0" smtClean="0">
                <a:solidFill>
                  <a:schemeClr val="tx1"/>
                </a:solidFill>
              </a:rPr>
              <a:t>la note du médecin.</a:t>
            </a:r>
          </a:p>
          <a:p>
            <a:r>
              <a:rPr lang="fr-FR" sz="2900" dirty="0" smtClean="0">
                <a:solidFill>
                  <a:schemeClr val="tx1"/>
                </a:solidFill>
              </a:rPr>
              <a:t>la prescription du médecin.</a:t>
            </a:r>
          </a:p>
          <a:p>
            <a:r>
              <a:rPr lang="fr-FR" sz="2900" dirty="0" smtClean="0">
                <a:solidFill>
                  <a:schemeClr val="tx1"/>
                </a:solidFill>
              </a:rPr>
              <a:t>les conseils du médecin.</a:t>
            </a:r>
          </a:p>
          <a:p>
            <a:endParaRPr lang="fr-FR" sz="2900" dirty="0" smtClean="0">
              <a:solidFill>
                <a:schemeClr val="tx1"/>
              </a:solidFill>
            </a:endParaRPr>
          </a:p>
          <a:p>
            <a:r>
              <a:rPr lang="fr-FR" sz="2900" u="sng" dirty="0" smtClean="0">
                <a:solidFill>
                  <a:schemeClr val="tx1"/>
                </a:solidFill>
              </a:rPr>
              <a:t> Question n°3</a:t>
            </a:r>
          </a:p>
          <a:p>
            <a:r>
              <a:rPr lang="fr-FR" sz="2900" dirty="0" smtClean="0">
                <a:solidFill>
                  <a:schemeClr val="tx1"/>
                </a:solidFill>
              </a:rPr>
              <a:t>Comment conjuguer le verbe éternuer avec \"nous\"?</a:t>
            </a:r>
          </a:p>
          <a:p>
            <a:r>
              <a:rPr lang="fr-FR" sz="2900" dirty="0" smtClean="0">
                <a:solidFill>
                  <a:schemeClr val="tx1"/>
                </a:solidFill>
              </a:rPr>
              <a:t>nous éternons.</a:t>
            </a:r>
          </a:p>
          <a:p>
            <a:r>
              <a:rPr lang="fr-FR" sz="2900" dirty="0" smtClean="0">
                <a:solidFill>
                  <a:schemeClr val="tx1"/>
                </a:solidFill>
              </a:rPr>
              <a:t>nous éternuont.</a:t>
            </a:r>
          </a:p>
          <a:p>
            <a:r>
              <a:rPr lang="fr-FR" sz="2900" dirty="0" smtClean="0">
                <a:solidFill>
                  <a:schemeClr val="tx1"/>
                </a:solidFill>
              </a:rPr>
              <a:t>nous éternuons.</a:t>
            </a:r>
          </a:p>
          <a:p>
            <a:endParaRPr lang="fr-FR" sz="2900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72067" y="836712"/>
            <a:ext cx="7408333" cy="5289451"/>
          </a:xfrm>
        </p:spPr>
        <p:txBody>
          <a:bodyPr>
            <a:normAutofit/>
          </a:bodyPr>
          <a:lstStyle/>
          <a:p>
            <a:r>
              <a:rPr lang="fr-FR" u="sng" dirty="0" smtClean="0">
                <a:solidFill>
                  <a:schemeClr val="tx1"/>
                </a:solidFill>
              </a:rPr>
              <a:t>Question n°4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Comment conjuguer le verbe avoir avec \"elles\"?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elles ont.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elles avont.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elles avoient.</a:t>
            </a:r>
          </a:p>
          <a:p>
            <a:endParaRPr lang="fr-FR" dirty="0" smtClean="0">
              <a:solidFill>
                <a:schemeClr val="tx1"/>
              </a:solidFill>
            </a:endParaRPr>
          </a:p>
          <a:p>
            <a:r>
              <a:rPr lang="fr-FR" u="sng" dirty="0" smtClean="0">
                <a:solidFill>
                  <a:schemeClr val="tx1"/>
                </a:solidFill>
              </a:rPr>
              <a:t> Question n°5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Quelle question n'est pas correcte?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est-ce que allez-vous bien?.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est-ce que vous allez bien?.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vous allez bien?.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72067" y="548680"/>
            <a:ext cx="7408333" cy="557748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Выводы: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Этот проект основывается на наглядности, сознательности, </a:t>
            </a:r>
            <a:r>
              <a:rPr lang="ru-RU" dirty="0" err="1" smtClean="0">
                <a:solidFill>
                  <a:schemeClr val="tx1"/>
                </a:solidFill>
              </a:rPr>
              <a:t>межпредметной</a:t>
            </a:r>
            <a:r>
              <a:rPr lang="ru-RU" dirty="0" smtClean="0">
                <a:solidFill>
                  <a:schemeClr val="tx1"/>
                </a:solidFill>
              </a:rPr>
              <a:t> координации (французский язык и медицина),  языковой </a:t>
            </a:r>
            <a:r>
              <a:rPr lang="ru-RU" dirty="0" err="1" smtClean="0">
                <a:solidFill>
                  <a:schemeClr val="tx1"/>
                </a:solidFill>
              </a:rPr>
              <a:t>компаративности</a:t>
            </a:r>
            <a:r>
              <a:rPr lang="ru-RU" dirty="0" smtClean="0">
                <a:solidFill>
                  <a:schemeClr val="tx1"/>
                </a:solidFill>
              </a:rPr>
              <a:t> в переводе профессиональной лексики.</a:t>
            </a:r>
          </a:p>
          <a:p>
            <a:pPr algn="just"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    В результате проведенной работы, студенты медицинских специальностей научились использовать профессионально-ориентированную лексику во французском языке на основе диалогов. Также, автоматизировалась  медицинская лексика в устойчивых конструкциях с глаголами </a:t>
            </a:r>
            <a:r>
              <a:rPr lang="ru-RU" dirty="0" err="1" smtClean="0">
                <a:solidFill>
                  <a:schemeClr val="tx1"/>
                </a:solidFill>
              </a:rPr>
              <a:t>avoir</a:t>
            </a:r>
            <a:r>
              <a:rPr lang="ru-RU" dirty="0" smtClean="0">
                <a:solidFill>
                  <a:schemeClr val="tx1"/>
                </a:solidFill>
              </a:rPr>
              <a:t> и </a:t>
            </a:r>
            <a:r>
              <a:rPr lang="ru-RU" dirty="0" err="1" smtClean="0">
                <a:solidFill>
                  <a:schemeClr val="tx1"/>
                </a:solidFill>
              </a:rPr>
              <a:t>être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split orient="vert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72067" y="1340768"/>
            <a:ext cx="7408333" cy="478539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800" b="1" i="1" dirty="0" smtClean="0">
                <a:solidFill>
                  <a:srgbClr val="FF0000"/>
                </a:solidFill>
              </a:rPr>
              <a:t>Merci pour </a:t>
            </a:r>
            <a:r>
              <a:rPr lang="en-US" sz="4800" b="1" i="1" dirty="0" err="1" smtClean="0">
                <a:solidFill>
                  <a:srgbClr val="FF0000"/>
                </a:solidFill>
              </a:rPr>
              <a:t>votre</a:t>
            </a:r>
            <a:r>
              <a:rPr lang="en-US" sz="4800" b="1" i="1" dirty="0" smtClean="0">
                <a:solidFill>
                  <a:srgbClr val="FF0000"/>
                </a:solidFill>
              </a:rPr>
              <a:t> attention</a:t>
            </a:r>
          </a:p>
          <a:p>
            <a:pPr algn="ctr">
              <a:buNone/>
            </a:pPr>
            <a:endParaRPr lang="ru-RU" sz="4800" b="1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4800" b="1" i="1" dirty="0" smtClean="0">
                <a:solidFill>
                  <a:srgbClr val="FF0000"/>
                </a:solidFill>
              </a:rPr>
              <a:t>Спасибо за внимание</a:t>
            </a:r>
            <a:endParaRPr lang="en-US" sz="4800" b="1" i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53650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1.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</a:rPr>
              <a:t>avoir </a:t>
            </a:r>
            <a:r>
              <a:rPr lang="fr-FR" dirty="0">
                <a:solidFill>
                  <a:schemeClr val="tx1"/>
                </a:solidFill>
              </a:rPr>
              <a:t>des courbatures – иметь ломоту в </a:t>
            </a:r>
            <a:r>
              <a:rPr lang="fr-FR" dirty="0" smtClean="0">
                <a:solidFill>
                  <a:schemeClr val="tx1"/>
                </a:solidFill>
              </a:rPr>
              <a:t>теле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dirty="0" err="1" smtClean="0">
                <a:solidFill>
                  <a:schemeClr val="tx1"/>
                </a:solidFill>
              </a:rPr>
              <a:t>avoir</a:t>
            </a:r>
            <a:r>
              <a:rPr lang="en-US" dirty="0" smtClean="0">
                <a:solidFill>
                  <a:schemeClr val="tx1"/>
                </a:solidFill>
              </a:rPr>
              <a:t> de la </a:t>
            </a:r>
            <a:r>
              <a:rPr lang="en-US" dirty="0" err="1" smtClean="0">
                <a:solidFill>
                  <a:schemeClr val="tx1"/>
                </a:solidFill>
              </a:rPr>
              <a:t>fièvre</a:t>
            </a:r>
            <a:r>
              <a:rPr lang="en-US" dirty="0" smtClean="0">
                <a:solidFill>
                  <a:schemeClr val="tx1"/>
                </a:solidFill>
              </a:rPr>
              <a:t> – </a:t>
            </a:r>
            <a:r>
              <a:rPr lang="ru-RU" dirty="0" smtClean="0">
                <a:solidFill>
                  <a:schemeClr val="tx1"/>
                </a:solidFill>
              </a:rPr>
              <a:t> иметь температуру (лихорадку)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3. </a:t>
            </a:r>
            <a:r>
              <a:rPr lang="en-US" dirty="0" err="1" smtClean="0">
                <a:solidFill>
                  <a:schemeClr val="tx1"/>
                </a:solidFill>
              </a:rPr>
              <a:t>avoir</a:t>
            </a:r>
            <a:r>
              <a:rPr lang="en-US" dirty="0" smtClean="0">
                <a:solidFill>
                  <a:schemeClr val="tx1"/>
                </a:solidFill>
              </a:rPr>
              <a:t> mal à la gorge – </a:t>
            </a:r>
            <a:r>
              <a:rPr lang="ru-RU" dirty="0" smtClean="0">
                <a:solidFill>
                  <a:schemeClr val="tx1"/>
                </a:solidFill>
              </a:rPr>
              <a:t>иметь боль в горле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4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avoir</a:t>
            </a:r>
            <a:r>
              <a:rPr lang="en-US" dirty="0">
                <a:solidFill>
                  <a:schemeClr val="tx1"/>
                </a:solidFill>
              </a:rPr>
              <a:t> mal à la </a:t>
            </a:r>
            <a:r>
              <a:rPr lang="en-US" dirty="0" smtClean="0">
                <a:solidFill>
                  <a:schemeClr val="tx1"/>
                </a:solidFill>
              </a:rPr>
              <a:t>tête – </a:t>
            </a:r>
            <a:r>
              <a:rPr lang="ru-RU" dirty="0" smtClean="0">
                <a:solidFill>
                  <a:schemeClr val="tx1"/>
                </a:solidFill>
              </a:rPr>
              <a:t> иметь головную боль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5. </a:t>
            </a:r>
            <a:r>
              <a:rPr lang="en-US" dirty="0" err="1" smtClean="0">
                <a:solidFill>
                  <a:schemeClr val="tx1"/>
                </a:solidFill>
              </a:rPr>
              <a:t>avoir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une</a:t>
            </a:r>
            <a:r>
              <a:rPr lang="en-US" dirty="0" smtClean="0">
                <a:solidFill>
                  <a:schemeClr val="tx1"/>
                </a:solidFill>
              </a:rPr>
              <a:t> ordonnance – </a:t>
            </a:r>
            <a:r>
              <a:rPr lang="ru-RU" dirty="0" smtClean="0">
                <a:solidFill>
                  <a:schemeClr val="tx1"/>
                </a:solidFill>
              </a:rPr>
              <a:t>иметь рецепт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ru-RU" dirty="0" smtClean="0">
                <a:solidFill>
                  <a:schemeClr val="tx1"/>
                </a:solidFill>
              </a:rPr>
              <a:t>назначение врача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6. </a:t>
            </a:r>
            <a:r>
              <a:rPr lang="en-US" dirty="0" err="1" smtClean="0">
                <a:solidFill>
                  <a:schemeClr val="tx1"/>
                </a:solidFill>
              </a:rPr>
              <a:t>avoir</a:t>
            </a:r>
            <a:r>
              <a:rPr lang="en-US" dirty="0" smtClean="0">
                <a:solidFill>
                  <a:schemeClr val="tx1"/>
                </a:solidFill>
              </a:rPr>
              <a:t> mal aux dents – </a:t>
            </a:r>
            <a:r>
              <a:rPr lang="ru-RU" smtClean="0">
                <a:solidFill>
                  <a:schemeClr val="tx1"/>
                </a:solidFill>
              </a:rPr>
              <a:t> </a:t>
            </a:r>
            <a:r>
              <a:rPr lang="ru-RU" smtClean="0">
                <a:solidFill>
                  <a:schemeClr val="tx1"/>
                </a:solidFill>
              </a:rPr>
              <a:t>иметь </a:t>
            </a:r>
            <a:r>
              <a:rPr lang="ru-RU" dirty="0" smtClean="0">
                <a:solidFill>
                  <a:schemeClr val="tx1"/>
                </a:solidFill>
              </a:rPr>
              <a:t>зубную боль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7. </a:t>
            </a:r>
            <a:r>
              <a:rPr lang="en-US" dirty="0" err="1" smtClean="0">
                <a:solidFill>
                  <a:schemeClr val="tx1"/>
                </a:solidFill>
              </a:rPr>
              <a:t>avoir</a:t>
            </a:r>
            <a:r>
              <a:rPr lang="en-US" dirty="0" smtClean="0">
                <a:solidFill>
                  <a:schemeClr val="tx1"/>
                </a:solidFill>
              </a:rPr>
              <a:t> + </a:t>
            </a:r>
            <a:r>
              <a:rPr lang="en-US" dirty="0" err="1" smtClean="0">
                <a:solidFill>
                  <a:schemeClr val="tx1"/>
                </a:solidFill>
              </a:rPr>
              <a:t>maladie</a:t>
            </a:r>
            <a:r>
              <a:rPr lang="en-US" dirty="0" smtClean="0">
                <a:solidFill>
                  <a:schemeClr val="tx1"/>
                </a:solidFill>
              </a:rPr>
              <a:t> – </a:t>
            </a:r>
            <a:r>
              <a:rPr lang="ru-RU" dirty="0" smtClean="0">
                <a:solidFill>
                  <a:schemeClr val="tx1"/>
                </a:solidFill>
              </a:rPr>
              <a:t> заболеть чем-либо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8.</a:t>
            </a:r>
            <a:r>
              <a:rPr lang="fr-FR" dirty="0" smtClean="0">
                <a:solidFill>
                  <a:schemeClr val="tx1"/>
                </a:solidFill>
              </a:rPr>
              <a:t>avoir </a:t>
            </a:r>
            <a:r>
              <a:rPr lang="fr-FR" dirty="0">
                <a:solidFill>
                  <a:schemeClr val="tx1"/>
                </a:solidFill>
              </a:rPr>
              <a:t>mal au ventre/ à l'estomac – иметь боль в </a:t>
            </a:r>
            <a:r>
              <a:rPr lang="fr-FR" dirty="0" smtClean="0">
                <a:solidFill>
                  <a:schemeClr val="tx1"/>
                </a:solidFill>
              </a:rPr>
              <a:t>животе/желудке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9. </a:t>
            </a:r>
            <a:r>
              <a:rPr lang="fr-FR" dirty="0" smtClean="0">
                <a:solidFill>
                  <a:schemeClr val="tx1"/>
                </a:solidFill>
              </a:rPr>
              <a:t>avoir  des insomnies – </a:t>
            </a:r>
            <a:r>
              <a:rPr lang="ru-RU" dirty="0" smtClean="0">
                <a:solidFill>
                  <a:schemeClr val="tx1"/>
                </a:solidFill>
              </a:rPr>
              <a:t>плохо спать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10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être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enrhûmé</a:t>
            </a:r>
            <a:r>
              <a:rPr lang="en-US" dirty="0" smtClean="0">
                <a:solidFill>
                  <a:schemeClr val="tx1"/>
                </a:solidFill>
              </a:rPr>
              <a:t> /</a:t>
            </a:r>
            <a:r>
              <a:rPr lang="en-US" dirty="0" err="1" smtClean="0">
                <a:solidFill>
                  <a:schemeClr val="tx1"/>
                </a:solidFill>
              </a:rPr>
              <a:t>avoir</a:t>
            </a:r>
            <a:r>
              <a:rPr lang="en-US" dirty="0" smtClean="0">
                <a:solidFill>
                  <a:schemeClr val="tx1"/>
                </a:solidFill>
              </a:rPr>
              <a:t> un </a:t>
            </a:r>
            <a:r>
              <a:rPr lang="en-US" dirty="0">
                <a:solidFill>
                  <a:schemeClr val="tx1"/>
                </a:solidFill>
              </a:rPr>
              <a:t>bon </a:t>
            </a:r>
            <a:r>
              <a:rPr lang="en-US" dirty="0" err="1" smtClean="0">
                <a:solidFill>
                  <a:schemeClr val="tx1"/>
                </a:solidFill>
              </a:rPr>
              <a:t>rhûme</a:t>
            </a:r>
            <a:r>
              <a:rPr lang="en-US" dirty="0" smtClean="0">
                <a:solidFill>
                  <a:schemeClr val="tx1"/>
                </a:solidFill>
              </a:rPr>
              <a:t>– </a:t>
            </a:r>
            <a:r>
              <a:rPr lang="ru-RU" dirty="0" smtClean="0">
                <a:solidFill>
                  <a:schemeClr val="tx1"/>
                </a:solidFill>
              </a:rPr>
              <a:t>иметь насморк (заложенность носа)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11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être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pâle</a:t>
            </a:r>
            <a:r>
              <a:rPr lang="en-US" dirty="0" smtClean="0">
                <a:solidFill>
                  <a:schemeClr val="tx1"/>
                </a:solidFill>
              </a:rPr>
              <a:t> – </a:t>
            </a:r>
            <a:r>
              <a:rPr lang="ru-RU" dirty="0" smtClean="0">
                <a:solidFill>
                  <a:schemeClr val="tx1"/>
                </a:solidFill>
              </a:rPr>
              <a:t>быть бледным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12.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être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malade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ru-RU" dirty="0">
                <a:solidFill>
                  <a:schemeClr val="tx1"/>
                </a:solidFill>
              </a:rPr>
              <a:t>быть больным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1</a:t>
            </a:r>
            <a:r>
              <a:rPr lang="ru-RU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être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en</a:t>
            </a:r>
            <a:r>
              <a:rPr lang="en-US" dirty="0" smtClean="0">
                <a:solidFill>
                  <a:schemeClr val="tx1"/>
                </a:solidFill>
              </a:rPr>
              <a:t> bonne santé – </a:t>
            </a:r>
            <a:r>
              <a:rPr lang="ru-RU" dirty="0" smtClean="0">
                <a:solidFill>
                  <a:schemeClr val="tx1"/>
                </a:solidFill>
              </a:rPr>
              <a:t>хорошо себя чувствовать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362480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Chez le </a:t>
            </a:r>
            <a:r>
              <a:rPr lang="en-US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médecin</a:t>
            </a: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sz="2700" b="1" dirty="0">
                <a:solidFill>
                  <a:srgbClr val="FF0000"/>
                </a:solidFill>
              </a:rPr>
              <a:t>Медицинская </a:t>
            </a:r>
            <a:r>
              <a:rPr lang="ru-RU" sz="2700" b="1" dirty="0" smtClean="0">
                <a:solidFill>
                  <a:srgbClr val="FF0000"/>
                </a:solidFill>
              </a:rPr>
              <a:t>лексика в </a:t>
            </a:r>
            <a:r>
              <a:rPr lang="ru-RU" sz="2700" b="1" dirty="0">
                <a:solidFill>
                  <a:srgbClr val="FF0000"/>
                </a:solidFill>
              </a:rPr>
              <a:t>устойчивых конструкциях с глаголами </a:t>
            </a:r>
            <a:r>
              <a:rPr lang="ru-RU" sz="2700" b="1" dirty="0" err="1">
                <a:solidFill>
                  <a:srgbClr val="FF0000"/>
                </a:solidFill>
              </a:rPr>
              <a:t>avoir</a:t>
            </a:r>
            <a:r>
              <a:rPr lang="ru-RU" sz="2700" b="1" dirty="0">
                <a:solidFill>
                  <a:srgbClr val="FF0000"/>
                </a:solidFill>
              </a:rPr>
              <a:t> и </a:t>
            </a:r>
            <a:r>
              <a:rPr lang="ru-RU" sz="2700" b="1" dirty="0" err="1">
                <a:solidFill>
                  <a:srgbClr val="FF0000"/>
                </a:solidFill>
              </a:rPr>
              <a:t>être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87577651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27584" y="1772816"/>
            <a:ext cx="7408333" cy="1584176"/>
          </a:xfrm>
        </p:spPr>
        <p:txBody>
          <a:bodyPr/>
          <a:lstStyle/>
          <a:p>
            <a:r>
              <a:rPr lang="en-US" b="1" i="1" dirty="0" err="1" smtClean="0">
                <a:solidFill>
                  <a:srgbClr val="460000"/>
                </a:solidFill>
              </a:rPr>
              <a:t>Dans</a:t>
            </a:r>
            <a:r>
              <a:rPr lang="en-US" b="1" i="1" dirty="0" smtClean="0">
                <a:solidFill>
                  <a:srgbClr val="460000"/>
                </a:solidFill>
              </a:rPr>
              <a:t> </a:t>
            </a:r>
            <a:r>
              <a:rPr lang="en-US" b="1" i="1" dirty="0" err="1" smtClean="0">
                <a:solidFill>
                  <a:srgbClr val="460000"/>
                </a:solidFill>
              </a:rPr>
              <a:t>chaque</a:t>
            </a:r>
            <a:r>
              <a:rPr lang="en-US" b="1" i="1" dirty="0" smtClean="0">
                <a:solidFill>
                  <a:srgbClr val="460000"/>
                </a:solidFill>
              </a:rPr>
              <a:t> dialogue </a:t>
            </a:r>
            <a:r>
              <a:rPr lang="en-US" b="1" i="1" dirty="0" err="1" smtClean="0">
                <a:solidFill>
                  <a:srgbClr val="460000"/>
                </a:solidFill>
              </a:rPr>
              <a:t>vous</a:t>
            </a:r>
            <a:r>
              <a:rPr lang="en-US" b="1" i="1" dirty="0" smtClean="0">
                <a:solidFill>
                  <a:srgbClr val="460000"/>
                </a:solidFill>
              </a:rPr>
              <a:t> </a:t>
            </a:r>
            <a:r>
              <a:rPr lang="en-US" b="1" i="1" dirty="0" err="1" smtClean="0">
                <a:solidFill>
                  <a:srgbClr val="460000"/>
                </a:solidFill>
              </a:rPr>
              <a:t>devez</a:t>
            </a:r>
            <a:r>
              <a:rPr lang="en-US" b="1" i="1" dirty="0" smtClean="0">
                <a:solidFill>
                  <a:srgbClr val="460000"/>
                </a:solidFill>
              </a:rPr>
              <a:t> </a:t>
            </a:r>
            <a:r>
              <a:rPr lang="en-US" b="1" i="1" dirty="0" err="1" smtClean="0">
                <a:solidFill>
                  <a:srgbClr val="460000"/>
                </a:solidFill>
              </a:rPr>
              <a:t>apprendre</a:t>
            </a:r>
            <a:r>
              <a:rPr lang="en-US" b="1" i="1" dirty="0" smtClean="0">
                <a:solidFill>
                  <a:srgbClr val="460000"/>
                </a:solidFill>
              </a:rPr>
              <a:t> le </a:t>
            </a:r>
            <a:r>
              <a:rPr lang="en-US" b="1" i="1" dirty="0" err="1" smtClean="0">
                <a:solidFill>
                  <a:srgbClr val="460000"/>
                </a:solidFill>
              </a:rPr>
              <a:t>lexique</a:t>
            </a:r>
            <a:r>
              <a:rPr lang="en-US" b="1" i="1" dirty="0" smtClean="0">
                <a:solidFill>
                  <a:srgbClr val="460000"/>
                </a:solidFill>
              </a:rPr>
              <a:t> m</a:t>
            </a:r>
            <a:r>
              <a:rPr lang="fr-FR" b="1" i="1" dirty="0" smtClean="0">
                <a:solidFill>
                  <a:srgbClr val="460000"/>
                </a:solidFill>
              </a:rPr>
              <a:t>é</a:t>
            </a:r>
            <a:r>
              <a:rPr lang="en-US" b="1" i="1" dirty="0" err="1" smtClean="0">
                <a:solidFill>
                  <a:srgbClr val="460000"/>
                </a:solidFill>
              </a:rPr>
              <a:t>dicale</a:t>
            </a:r>
            <a:r>
              <a:rPr lang="en-US" b="1" i="1" dirty="0" smtClean="0">
                <a:solidFill>
                  <a:srgbClr val="460000"/>
                </a:solidFill>
              </a:rPr>
              <a:t>  avec les </a:t>
            </a:r>
            <a:r>
              <a:rPr lang="en-US" b="1" i="1" dirty="0" err="1" smtClean="0">
                <a:solidFill>
                  <a:srgbClr val="460000"/>
                </a:solidFill>
              </a:rPr>
              <a:t>verbes</a:t>
            </a:r>
            <a:r>
              <a:rPr lang="en-US" b="1" i="1" dirty="0" smtClean="0">
                <a:solidFill>
                  <a:srgbClr val="460000"/>
                </a:solidFill>
              </a:rPr>
              <a:t> </a:t>
            </a:r>
            <a:r>
              <a:rPr lang="en-US" b="1" i="1" dirty="0" err="1" smtClean="0">
                <a:solidFill>
                  <a:srgbClr val="460000"/>
                </a:solidFill>
              </a:rPr>
              <a:t>avoir</a:t>
            </a:r>
            <a:r>
              <a:rPr lang="en-US" b="1" i="1" dirty="0" smtClean="0">
                <a:solidFill>
                  <a:srgbClr val="460000"/>
                </a:solidFill>
              </a:rPr>
              <a:t>/ </a:t>
            </a:r>
            <a:r>
              <a:rPr lang="ru-RU" b="1" i="1" dirty="0" err="1" smtClean="0">
                <a:solidFill>
                  <a:srgbClr val="460000"/>
                </a:solidFill>
              </a:rPr>
              <a:t>être</a:t>
            </a:r>
            <a:r>
              <a:rPr lang="ru-RU" b="1" i="1" dirty="0" smtClean="0">
                <a:solidFill>
                  <a:srgbClr val="460000"/>
                </a:solidFill>
              </a:rPr>
              <a:t> </a:t>
            </a:r>
            <a:r>
              <a:rPr lang="en-US" b="1" i="1" dirty="0" smtClean="0">
                <a:solidFill>
                  <a:srgbClr val="460000"/>
                </a:solidFill>
              </a:rPr>
              <a:t>et </a:t>
            </a:r>
            <a:r>
              <a:rPr lang="en-US" b="1" i="1" dirty="0" err="1" smtClean="0">
                <a:solidFill>
                  <a:srgbClr val="460000"/>
                </a:solidFill>
              </a:rPr>
              <a:t>puis</a:t>
            </a:r>
            <a:r>
              <a:rPr lang="en-US" b="1" i="1" dirty="0" smtClean="0">
                <a:solidFill>
                  <a:srgbClr val="460000"/>
                </a:solidFill>
              </a:rPr>
              <a:t> </a:t>
            </a:r>
            <a:r>
              <a:rPr lang="en-US" b="1" i="1" dirty="0" err="1" smtClean="0">
                <a:solidFill>
                  <a:srgbClr val="460000"/>
                </a:solidFill>
              </a:rPr>
              <a:t>remarquer</a:t>
            </a:r>
            <a:r>
              <a:rPr lang="en-US" b="1" i="1" dirty="0" smtClean="0">
                <a:solidFill>
                  <a:srgbClr val="460000"/>
                </a:solidFill>
              </a:rPr>
              <a:t> des </a:t>
            </a:r>
            <a:r>
              <a:rPr lang="en-US" b="1" i="1" dirty="0" err="1" smtClean="0">
                <a:solidFill>
                  <a:srgbClr val="460000"/>
                </a:solidFill>
              </a:rPr>
              <a:t>autres</a:t>
            </a:r>
            <a:r>
              <a:rPr lang="en-US" b="1" i="1" dirty="0" smtClean="0">
                <a:solidFill>
                  <a:srgbClr val="460000"/>
                </a:solidFill>
              </a:rPr>
              <a:t> expressions avec le </a:t>
            </a:r>
            <a:r>
              <a:rPr lang="en-US" b="1" i="1" dirty="0" err="1" smtClean="0">
                <a:solidFill>
                  <a:srgbClr val="460000"/>
                </a:solidFill>
              </a:rPr>
              <a:t>lexique</a:t>
            </a:r>
            <a:r>
              <a:rPr lang="en-US" b="1" i="1" dirty="0" smtClean="0">
                <a:solidFill>
                  <a:srgbClr val="460000"/>
                </a:solidFill>
              </a:rPr>
              <a:t> </a:t>
            </a:r>
            <a:r>
              <a:rPr lang="en-US" b="1" i="1" dirty="0" err="1" smtClean="0">
                <a:solidFill>
                  <a:srgbClr val="460000"/>
                </a:solidFill>
              </a:rPr>
              <a:t>professionnelle</a:t>
            </a:r>
            <a:r>
              <a:rPr lang="ru-RU" b="1" i="1" dirty="0" smtClean="0">
                <a:solidFill>
                  <a:srgbClr val="460000"/>
                </a:solidFill>
              </a:rPr>
              <a:t>:</a:t>
            </a:r>
            <a:endParaRPr lang="ru-RU" b="1" i="1" dirty="0">
              <a:solidFill>
                <a:srgbClr val="46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 smtClean="0">
                <a:solidFill>
                  <a:srgbClr val="FF0000"/>
                </a:solidFill>
              </a:rPr>
              <a:t>Exercice</a:t>
            </a:r>
            <a:r>
              <a:rPr lang="ru-RU" b="1" i="1" dirty="0" smtClean="0">
                <a:solidFill>
                  <a:srgbClr val="FF0000"/>
                </a:solidFill>
              </a:rPr>
              <a:t>: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11266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3356992"/>
            <a:ext cx="2880320" cy="288032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 </a:t>
            </a:r>
            <a:r>
              <a:rPr lang="fr-FR" dirty="0" smtClean="0">
                <a:solidFill>
                  <a:schemeClr val="tx1"/>
                </a:solidFill>
              </a:rPr>
              <a:t>Bonjour Marina. Que se passe-t-il ? </a:t>
            </a:r>
            <a:r>
              <a:rPr lang="fr-FR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 es </a:t>
            </a:r>
            <a:r>
              <a:rPr lang="en-US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malade</a:t>
            </a:r>
            <a:r>
              <a:rPr lang="fr-FR" dirty="0" smtClean="0">
                <a:solidFill>
                  <a:schemeClr val="tx1"/>
                </a:solidFill>
              </a:rPr>
              <a:t>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Bonjour Karine. Je ne te fais pas la bise</a:t>
            </a:r>
            <a:r>
              <a:rPr lang="fr-FR" b="1" i="1" dirty="0" smtClean="0">
                <a:solidFill>
                  <a:schemeClr val="tx1"/>
                </a:solidFill>
              </a:rPr>
              <a:t>, j’ai de la fièvre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</a:t>
            </a:r>
            <a:r>
              <a:rPr lang="fr-FR" b="1" i="1" dirty="0" smtClean="0">
                <a:solidFill>
                  <a:schemeClr val="tx1"/>
                </a:solidFill>
              </a:rPr>
              <a:t>Tu as mal à la gorge </a:t>
            </a:r>
            <a:r>
              <a:rPr lang="fr-FR" dirty="0" smtClean="0">
                <a:solidFill>
                  <a:schemeClr val="tx1"/>
                </a:solidFill>
              </a:rPr>
              <a:t>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Oui, et </a:t>
            </a:r>
            <a:r>
              <a:rPr lang="fr-FR" b="1" i="1" dirty="0" smtClean="0">
                <a:solidFill>
                  <a:schemeClr val="tx1"/>
                </a:solidFill>
              </a:rPr>
              <a:t>j’ai mal à la tête </a:t>
            </a:r>
            <a:r>
              <a:rPr lang="fr-FR" dirty="0" smtClean="0">
                <a:solidFill>
                  <a:schemeClr val="tx1"/>
                </a:solidFill>
              </a:rPr>
              <a:t>aussi. Je ne me sens pas vraiment bien.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Tu devrais te coucher. Tu veux que je passe prendre quelque chose à la pharmacie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Oui, s’il te plaît. Je suis allée voir le médecin ce matin mais la pharmacie n’était pas encore ouverte. </a:t>
            </a:r>
            <a:r>
              <a:rPr lang="fr-FR" b="1" i="1" dirty="0" smtClean="0">
                <a:solidFill>
                  <a:schemeClr val="tx1"/>
                </a:solidFill>
              </a:rPr>
              <a:t>J’ai une ordonnance.</a:t>
            </a: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Donne-la-moi, je vais t’acheter ce dont tu as besoin.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Merci, c’est gentil. A bientôt.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err="1" smtClean="0">
                <a:solidFill>
                  <a:srgbClr val="FF0000"/>
                </a:solidFill>
              </a:rPr>
              <a:t>Dois</a:t>
            </a:r>
            <a:r>
              <a:rPr lang="en-US" b="1" i="1" dirty="0" smtClean="0">
                <a:solidFill>
                  <a:srgbClr val="FF0000"/>
                </a:solidFill>
              </a:rPr>
              <a:t>-je </a:t>
            </a:r>
            <a:r>
              <a:rPr lang="en-US" b="1" i="1" dirty="0" err="1" smtClean="0">
                <a:solidFill>
                  <a:srgbClr val="FF0000"/>
                </a:solidFill>
              </a:rPr>
              <a:t>appeler</a:t>
            </a:r>
            <a:r>
              <a:rPr lang="en-US" b="1" i="1" dirty="0" smtClean="0">
                <a:solidFill>
                  <a:srgbClr val="FF0000"/>
                </a:solidFill>
              </a:rPr>
              <a:t> un </a:t>
            </a:r>
            <a:r>
              <a:rPr lang="en-US" b="1" i="1" dirty="0" err="1" smtClean="0">
                <a:solidFill>
                  <a:srgbClr val="FF0000"/>
                </a:solidFill>
              </a:rPr>
              <a:t>médecin</a:t>
            </a:r>
            <a:r>
              <a:rPr lang="en-US" b="1" i="1" dirty="0" smtClean="0">
                <a:solidFill>
                  <a:srgbClr val="FF0000"/>
                </a:solidFill>
              </a:rPr>
              <a:t>?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446246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72067" y="1268760"/>
            <a:ext cx="7408333" cy="4857403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tx1"/>
                </a:solidFill>
              </a:rPr>
              <a:t>— Bonjour, c’est S.O.S. médecin ? Mon voisin est malade. Il voudrait faire venir un médecin.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Que se passe-t-il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</a:t>
            </a:r>
            <a:r>
              <a:rPr lang="fr-FR" b="1" i="1" dirty="0" smtClean="0">
                <a:solidFill>
                  <a:schemeClr val="tx1"/>
                </a:solidFill>
              </a:rPr>
              <a:t>Il a beaucoup de fièvre et il a mal à la gorge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Comment s’appelle le malade ? Où habite-t-il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Il s’appelle Monsieur Le Gallo et habite rue des gravilliers. Quand le médecin pourra-t-il venir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Je vais l’appeler tout de suite, il sera là dans un quart d’heure.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Merci beaucoup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dirty="0" smtClean="0">
                <a:solidFill>
                  <a:srgbClr val="FF0000"/>
                </a:solidFill>
              </a:rPr>
              <a:t>C’est S.O.S. médecin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user\Desktop\prendre_rendez-vous_chez_le_medeci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332656"/>
            <a:ext cx="1800225" cy="3429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— Bonjour. Je voudrais voir le dentiste.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Qu’avez-vous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</a:t>
            </a:r>
            <a:r>
              <a:rPr lang="fr-FR" b="1" i="1" dirty="0" smtClean="0">
                <a:solidFill>
                  <a:schemeClr val="tx1"/>
                </a:solidFill>
              </a:rPr>
              <a:t>J’ai très mal aux dents.</a:t>
            </a: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Je vois. Pouvez-vous venir cet après-midi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Oui, ça me va.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Je vous note à 16 heures.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 Merci.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err="1" smtClean="0">
                <a:solidFill>
                  <a:srgbClr val="FF0000"/>
                </a:solidFill>
              </a:rPr>
              <a:t>Puis</a:t>
            </a:r>
            <a:r>
              <a:rPr lang="en-US" b="1" i="1" dirty="0" smtClean="0">
                <a:solidFill>
                  <a:srgbClr val="FF0000"/>
                </a:solidFill>
              </a:rPr>
              <a:t>-je </a:t>
            </a:r>
            <a:r>
              <a:rPr lang="en-US" b="1" i="1" dirty="0" err="1" smtClean="0">
                <a:solidFill>
                  <a:srgbClr val="FF0000"/>
                </a:solidFill>
              </a:rPr>
              <a:t>prendre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rendez-vous</a:t>
            </a:r>
            <a:r>
              <a:rPr lang="en-US" b="1" i="1" dirty="0" smtClean="0">
                <a:solidFill>
                  <a:srgbClr val="FF0000"/>
                </a:solidFill>
              </a:rPr>
              <a:t> chez le </a:t>
            </a:r>
            <a:r>
              <a:rPr lang="en-US" b="1" i="1" dirty="0" err="1" smtClean="0">
                <a:solidFill>
                  <a:srgbClr val="FF0000"/>
                </a:solidFill>
              </a:rPr>
              <a:t>dentiste</a:t>
            </a:r>
            <a:r>
              <a:rPr lang="en-US" b="1" i="1" dirty="0" smtClean="0">
                <a:solidFill>
                  <a:srgbClr val="FF0000"/>
                </a:solidFill>
              </a:rPr>
              <a:t>?</a:t>
            </a:r>
            <a:endParaRPr lang="ru-RU" dirty="0"/>
          </a:p>
        </p:txBody>
      </p:sp>
      <p:pic>
        <p:nvPicPr>
          <p:cNvPr id="1027" name="Picture 3" descr="C:\Users\user\Desktop\Je_voudrais_voir_le_dentist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717032"/>
            <a:ext cx="3305175" cy="24003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71600" y="2060848"/>
            <a:ext cx="7408333" cy="4569371"/>
          </a:xfrm>
        </p:spPr>
        <p:txBody>
          <a:bodyPr>
            <a:normAutofit/>
          </a:bodyPr>
          <a:lstStyle/>
          <a:p>
            <a:r>
              <a:rPr lang="fr-FR" sz="2000" dirty="0" smtClean="0">
                <a:solidFill>
                  <a:schemeClr val="tx1"/>
                </a:solidFill>
              </a:rPr>
              <a:t>— Il y a une dent qui me fait très mal.</a:t>
            </a:r>
            <a:br>
              <a:rPr lang="fr-FR" sz="2000" dirty="0" smtClean="0">
                <a:solidFill>
                  <a:schemeClr val="tx1"/>
                </a:solidFill>
              </a:rPr>
            </a:br>
            <a:r>
              <a:rPr lang="fr-FR" sz="2000" dirty="0" smtClean="0">
                <a:solidFill>
                  <a:schemeClr val="tx1"/>
                </a:solidFill>
              </a:rPr>
              <a:t>— C’est laquelle ?</a:t>
            </a:r>
            <a:br>
              <a:rPr lang="fr-FR" sz="2000" dirty="0" smtClean="0">
                <a:solidFill>
                  <a:schemeClr val="tx1"/>
                </a:solidFill>
              </a:rPr>
            </a:br>
            <a:r>
              <a:rPr lang="fr-FR" sz="2000" dirty="0" smtClean="0">
                <a:solidFill>
                  <a:schemeClr val="tx1"/>
                </a:solidFill>
              </a:rPr>
              <a:t>— Celle-ci. Le plombage est parti.</a:t>
            </a:r>
            <a:br>
              <a:rPr lang="fr-FR" sz="2000" dirty="0" smtClean="0">
                <a:solidFill>
                  <a:schemeClr val="tx1"/>
                </a:solidFill>
              </a:rPr>
            </a:br>
            <a:r>
              <a:rPr lang="fr-FR" sz="2000" dirty="0" smtClean="0">
                <a:solidFill>
                  <a:schemeClr val="tx1"/>
                </a:solidFill>
              </a:rPr>
              <a:t>— On va voir ça. </a:t>
            </a:r>
            <a:r>
              <a:rPr lang="fr-FR" sz="2000" b="1" dirty="0" smtClean="0">
                <a:solidFill>
                  <a:schemeClr val="tx1"/>
                </a:solidFill>
              </a:rPr>
              <a:t>Vous avez une carie à cette dent</a:t>
            </a:r>
            <a:r>
              <a:rPr lang="fr-FR" sz="2000" dirty="0" smtClean="0">
                <a:solidFill>
                  <a:schemeClr val="tx1"/>
                </a:solidFill>
              </a:rPr>
              <a:t>. Ça fait mal ?</a:t>
            </a:r>
            <a:br>
              <a:rPr lang="fr-FR" sz="2000" dirty="0" smtClean="0">
                <a:solidFill>
                  <a:schemeClr val="tx1"/>
                </a:solidFill>
              </a:rPr>
            </a:br>
            <a:r>
              <a:rPr lang="fr-FR" sz="2000" dirty="0" smtClean="0">
                <a:solidFill>
                  <a:schemeClr val="tx1"/>
                </a:solidFill>
              </a:rPr>
              <a:t>— Oui, très mal.</a:t>
            </a:r>
            <a:br>
              <a:rPr lang="fr-FR" sz="2000" dirty="0" smtClean="0">
                <a:solidFill>
                  <a:schemeClr val="tx1"/>
                </a:solidFill>
              </a:rPr>
            </a:br>
            <a:r>
              <a:rPr lang="fr-FR" sz="2000" dirty="0" smtClean="0">
                <a:solidFill>
                  <a:schemeClr val="tx1"/>
                </a:solidFill>
              </a:rPr>
              <a:t>— </a:t>
            </a:r>
            <a:r>
              <a:rPr lang="fr-FR" sz="2000" b="1" dirty="0" smtClean="0">
                <a:solidFill>
                  <a:schemeClr val="tx1"/>
                </a:solidFill>
              </a:rPr>
              <a:t>Il faut dévitaliser la dent</a:t>
            </a:r>
            <a:r>
              <a:rPr lang="fr-FR" sz="2000" dirty="0" smtClean="0">
                <a:solidFill>
                  <a:schemeClr val="tx1"/>
                </a:solidFill>
              </a:rPr>
              <a:t>.</a:t>
            </a:r>
            <a:br>
              <a:rPr lang="fr-FR" sz="2000" dirty="0" smtClean="0">
                <a:solidFill>
                  <a:schemeClr val="tx1"/>
                </a:solidFill>
              </a:rPr>
            </a:br>
            <a:r>
              <a:rPr lang="fr-FR" sz="2000" dirty="0" smtClean="0">
                <a:solidFill>
                  <a:schemeClr val="tx1"/>
                </a:solidFill>
              </a:rPr>
              <a:t>— Vous allez arracher la dent ?</a:t>
            </a:r>
            <a:br>
              <a:rPr lang="fr-FR" sz="2000" dirty="0" smtClean="0">
                <a:solidFill>
                  <a:schemeClr val="tx1"/>
                </a:solidFill>
              </a:rPr>
            </a:br>
            <a:r>
              <a:rPr lang="fr-FR" sz="2000" dirty="0" smtClean="0">
                <a:solidFill>
                  <a:schemeClr val="tx1"/>
                </a:solidFill>
              </a:rPr>
              <a:t>— Non, on peut encore la sauver. N’ayez pas peur. Je vais vous </a:t>
            </a:r>
            <a:r>
              <a:rPr lang="fr-FR" sz="2000" i="1" dirty="0" smtClean="0">
                <a:solidFill>
                  <a:schemeClr val="tx1"/>
                </a:solidFill>
              </a:rPr>
              <a:t>faire une anesthésie</a:t>
            </a:r>
            <a:r>
              <a:rPr lang="fr-FR" sz="2000" dirty="0" smtClean="0">
                <a:solidFill>
                  <a:schemeClr val="tx1"/>
                </a:solidFill>
              </a:rPr>
              <a:t>.</a:t>
            </a:r>
            <a:br>
              <a:rPr lang="fr-FR" sz="2000" dirty="0" smtClean="0">
                <a:solidFill>
                  <a:schemeClr val="tx1"/>
                </a:solidFill>
              </a:rPr>
            </a:br>
            <a:r>
              <a:rPr lang="fr-FR" sz="2000" dirty="0" smtClean="0">
                <a:solidFill>
                  <a:schemeClr val="tx1"/>
                </a:solidFill>
              </a:rPr>
              <a:t>— Oui, docteur.</a:t>
            </a:r>
            <a:br>
              <a:rPr lang="fr-FR" sz="2000" dirty="0" smtClean="0">
                <a:solidFill>
                  <a:schemeClr val="tx1"/>
                </a:solidFill>
              </a:rPr>
            </a:br>
            <a:r>
              <a:rPr lang="fr-FR" sz="2000" dirty="0" smtClean="0">
                <a:solidFill>
                  <a:schemeClr val="tx1"/>
                </a:solidFill>
              </a:rPr>
              <a:t>— Aujourd’hui, je vais vous </a:t>
            </a:r>
            <a:r>
              <a:rPr lang="fr-FR" sz="2000" i="1" dirty="0" smtClean="0">
                <a:solidFill>
                  <a:schemeClr val="tx1"/>
                </a:solidFill>
              </a:rPr>
              <a:t>faire un plombage provisoire</a:t>
            </a:r>
            <a:r>
              <a:rPr lang="fr-FR" sz="2000" dirty="0" smtClean="0">
                <a:solidFill>
                  <a:schemeClr val="tx1"/>
                </a:solidFill>
              </a:rPr>
              <a:t>. Revenez me voir d’ici 2 jours. Et pour l’instant, ne mangez rien pendant 2 heures.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74448"/>
          </a:xfrm>
        </p:spPr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Chez le </a:t>
            </a:r>
            <a:r>
              <a:rPr lang="en-US" b="1" i="1" dirty="0" err="1" smtClean="0">
                <a:solidFill>
                  <a:srgbClr val="FF0000"/>
                </a:solidFill>
              </a:rPr>
              <a:t>dentiste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10242" name="Picture 2" descr="C:\Users\user\Desktop\Без названия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980728"/>
            <a:ext cx="2266950" cy="20193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00809"/>
            <a:ext cx="7408333" cy="3744416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>
                <a:solidFill>
                  <a:schemeClr val="tx1"/>
                </a:solidFill>
              </a:rPr>
              <a:t> Bonjour. Vous êtes déjà venu chez nous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Non.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Alors nous devons d’abord vous </a:t>
            </a:r>
            <a:r>
              <a:rPr lang="fr-FR" i="1" dirty="0" smtClean="0">
                <a:solidFill>
                  <a:schemeClr val="tx1"/>
                </a:solidFill>
              </a:rPr>
              <a:t>faire une fiche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Est-ce que je dois la remplir moi-même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Oui s’il vous plaît. J’attire tout particulièrement votre attention sur les informations à donner en bas.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Employeur... que dois-je écrire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Écrivez le nom et l’adresse de l’entreprise où vous travaillez. Ensuite, indiquez de quelle caisse de sécurité sociale vous dépendez.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C’est bon comme ça ?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— Oui, merci.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err="1" smtClean="0">
                <a:solidFill>
                  <a:srgbClr val="FF0000"/>
                </a:solidFill>
              </a:rPr>
              <a:t>Puis</a:t>
            </a:r>
            <a:r>
              <a:rPr lang="en-US" b="1" i="1" dirty="0" smtClean="0">
                <a:solidFill>
                  <a:srgbClr val="FF0000"/>
                </a:solidFill>
              </a:rPr>
              <a:t>-je </a:t>
            </a:r>
            <a:r>
              <a:rPr lang="en-US" b="1" i="1" dirty="0" err="1" smtClean="0">
                <a:solidFill>
                  <a:srgbClr val="FF0000"/>
                </a:solidFill>
              </a:rPr>
              <a:t>prendre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rendez-vous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>
                <a:solidFill>
                  <a:srgbClr val="FF0000"/>
                </a:solidFill>
              </a:rPr>
              <a:t>chez </a:t>
            </a:r>
            <a:r>
              <a:rPr lang="en-US" b="1" i="1" dirty="0" smtClean="0">
                <a:solidFill>
                  <a:srgbClr val="FF0000"/>
                </a:solidFill>
              </a:rPr>
              <a:t>le </a:t>
            </a:r>
            <a:r>
              <a:rPr lang="en-US" b="1" i="1" dirty="0" err="1" smtClean="0">
                <a:solidFill>
                  <a:srgbClr val="FF0000"/>
                </a:solidFill>
              </a:rPr>
              <a:t>médecin</a:t>
            </a:r>
            <a:r>
              <a:rPr lang="en-US" b="1" i="1" dirty="0" smtClean="0">
                <a:solidFill>
                  <a:srgbClr val="FF0000"/>
                </a:solidFill>
              </a:rPr>
              <a:t> ?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9220" name="Picture 4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4581128"/>
            <a:ext cx="2209800" cy="2066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59635726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131</TotalTime>
  <Words>599</Words>
  <Application>Microsoft Office PowerPoint</Application>
  <PresentationFormat>Экран (4:3)</PresentationFormat>
  <Paragraphs>130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Волна</vt:lpstr>
      <vt:lpstr>Государственное автономное профессиональное образовательное учреждение Саратовской области  «Саратовский областной базовый медицинский колледж»</vt:lpstr>
      <vt:lpstr>Слайд 2</vt:lpstr>
      <vt:lpstr>Chez le médecin Медицинская лексика в устойчивых конструкциях с глаголами avoir и être </vt:lpstr>
      <vt:lpstr>Exercice:</vt:lpstr>
      <vt:lpstr>Dois-je appeler un médecin?</vt:lpstr>
      <vt:lpstr>C’est S.O.S. médecin</vt:lpstr>
      <vt:lpstr>Puis-je prendre rendez-vous chez le dentiste?</vt:lpstr>
      <vt:lpstr>Chez le dentiste</vt:lpstr>
      <vt:lpstr>Puis-je prendre rendez-vous chez le médecin ?</vt:lpstr>
      <vt:lpstr>Pas d‘appetit</vt:lpstr>
      <vt:lpstr>J'ai des insomnies.</vt:lpstr>
      <vt:lpstr>Que se passe-t-il, vous êtes malade?</vt:lpstr>
      <vt:lpstr>Chez le généraliste</vt:lpstr>
      <vt:lpstr>J'ai mal à...</vt:lpstr>
      <vt:lpstr>Que dois-je prendre? La consultation chez le médecin</vt:lpstr>
      <vt:lpstr>Suivez l‘ordonnance</vt:lpstr>
      <vt:lpstr>Vous devez rester au lit</vt:lpstr>
      <vt:lpstr>Vous devez rester au lit.</vt:lpstr>
      <vt:lpstr>Mélanie est malade. 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автономное профессиональное образовательное учреждение Саратовской области «Саратовский областной базовый медицинский колледж»</dc:title>
  <dc:creator>User</dc:creator>
  <cp:lastModifiedBy>user</cp:lastModifiedBy>
  <cp:revision>46</cp:revision>
  <dcterms:created xsi:type="dcterms:W3CDTF">2018-02-20T05:55:16Z</dcterms:created>
  <dcterms:modified xsi:type="dcterms:W3CDTF">2018-03-25T15:24:57Z</dcterms:modified>
</cp:coreProperties>
</file>