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sldIdLst>
    <p:sldId id="256" r:id="rId2"/>
    <p:sldId id="257" r:id="rId3"/>
    <p:sldId id="261" r:id="rId4"/>
    <p:sldId id="259" r:id="rId5"/>
    <p:sldId id="264" r:id="rId6"/>
    <p:sldId id="267" r:id="rId7"/>
    <p:sldId id="268" r:id="rId8"/>
    <p:sldId id="269" r:id="rId9"/>
    <p:sldId id="270" r:id="rId10"/>
    <p:sldId id="265" r:id="rId11"/>
    <p:sldId id="266" r:id="rId12"/>
    <p:sldId id="272"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164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1"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08831" y="1449146"/>
            <a:ext cx="7526338" cy="2971051"/>
          </a:xfrm>
        </p:spPr>
        <p:txBody>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808831" y="5280847"/>
            <a:ext cx="7526338"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565EE59-5F88-4104-8A6C-ED2752F93031}" type="datetimeFigureOut">
              <a:rPr lang="ru-RU" smtClean="0"/>
              <a:t>26.02.2018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2504400-63B8-4816-8395-D8FB6272DC9C}" type="slidenum">
              <a:rPr lang="ru-RU" smtClean="0"/>
              <a:t>‹#›</a:t>
            </a:fld>
            <a:endParaRPr lang="ru-RU"/>
          </a:p>
        </p:txBody>
      </p:sp>
    </p:spTree>
    <p:extLst>
      <p:ext uri="{BB962C8B-B14F-4D97-AF65-F5344CB8AC3E}">
        <p14:creationId xmlns:p14="http://schemas.microsoft.com/office/powerpoint/2010/main" val="664038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04863" y="4800600"/>
            <a:ext cx="7526337" cy="566738"/>
          </a:xfrm>
        </p:spPr>
        <p:txBody>
          <a:bodyPr anchor="b">
            <a:normAutofit/>
          </a:bodyPr>
          <a:lstStyle>
            <a:lvl1pPr algn="l">
              <a:defRPr sz="2400" b="0"/>
            </a:lvl1pPr>
          </a:lstStyle>
          <a:p>
            <a:r>
              <a:rPr lang="ru-RU" smtClean="0"/>
              <a:t>Образец заголовка</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ru-RU" smtClean="0"/>
              <a:t>Вставка рисунка</a:t>
            </a:r>
            <a:endParaRPr lang="en-US" dirty="0"/>
          </a:p>
        </p:txBody>
      </p:sp>
      <p:sp>
        <p:nvSpPr>
          <p:cNvPr id="4" name="Text Placeholder 3"/>
          <p:cNvSpPr>
            <a:spLocks noGrp="1"/>
          </p:cNvSpPr>
          <p:nvPr>
            <p:ph type="body" sz="half" idx="2"/>
          </p:nvPr>
        </p:nvSpPr>
        <p:spPr>
          <a:xfrm>
            <a:off x="804863" y="5367338"/>
            <a:ext cx="7526337"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565EE59-5F88-4104-8A6C-ED2752F93031}" type="datetimeFigureOut">
              <a:rPr lang="ru-RU" smtClean="0"/>
              <a:t>26.02.2018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2504400-63B8-4816-8395-D8FB6272DC9C}" type="slidenum">
              <a:rPr lang="ru-RU" smtClean="0"/>
              <a:t>‹#›</a:t>
            </a:fld>
            <a:endParaRPr lang="ru-RU"/>
          </a:p>
        </p:txBody>
      </p:sp>
    </p:spTree>
    <p:extLst>
      <p:ext uri="{BB962C8B-B14F-4D97-AF65-F5344CB8AC3E}">
        <p14:creationId xmlns:p14="http://schemas.microsoft.com/office/powerpoint/2010/main" val="3632316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8" name="Freeform 6"/>
          <p:cNvSpPr>
            <a:spLocks noChangeAspect="1"/>
          </p:cNvSpPr>
          <p:nvPr/>
        </p:nvSpPr>
        <p:spPr bwMode="auto">
          <a:xfrm>
            <a:off x="485107" y="1338479"/>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49573" y="1495525"/>
            <a:ext cx="4420380" cy="2645912"/>
          </a:xfrm>
        </p:spPr>
        <p:txBody>
          <a:bodyPr anchor="b"/>
          <a:lstStyle>
            <a:lvl1pPr algn="l">
              <a:defRPr sz="4200" b="1" cap="none"/>
            </a:lvl1pPr>
          </a:lstStyle>
          <a:p>
            <a:r>
              <a:rPr lang="ru-RU" smtClean="0"/>
              <a:t>Образец заголовка</a:t>
            </a:r>
            <a:endParaRPr lang="en-US" dirty="0"/>
          </a:p>
        </p:txBody>
      </p:sp>
      <p:sp>
        <p:nvSpPr>
          <p:cNvPr id="3" name="Text Placeholder 2"/>
          <p:cNvSpPr>
            <a:spLocks noGrp="1"/>
          </p:cNvSpPr>
          <p:nvPr>
            <p:ph type="body" idx="1"/>
          </p:nvPr>
        </p:nvSpPr>
        <p:spPr>
          <a:xfrm>
            <a:off x="651226" y="4700702"/>
            <a:ext cx="4418727"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 name="Text Placeholder 5"/>
          <p:cNvSpPr>
            <a:spLocks noGrp="1"/>
          </p:cNvSpPr>
          <p:nvPr>
            <p:ph type="body" sz="quarter" idx="16"/>
          </p:nvPr>
        </p:nvSpPr>
        <p:spPr>
          <a:xfrm>
            <a:off x="5398884" y="1338479"/>
            <a:ext cx="3302316" cy="4075464"/>
          </a:xfrm>
        </p:spPr>
        <p:txBody>
          <a:bodyPr anchor="t"/>
          <a:lstStyle>
            <a:lvl1pPr marL="0" indent="0">
              <a:buFontTx/>
              <a:buNone/>
              <a:defRPr/>
            </a:lvl1pPr>
          </a:lstStyle>
          <a:p>
            <a:pPr lvl="0"/>
            <a:r>
              <a:rPr lang="ru-RU" smtClean="0"/>
              <a:t>Образец текста</a:t>
            </a:r>
          </a:p>
        </p:txBody>
      </p:sp>
      <p:sp>
        <p:nvSpPr>
          <p:cNvPr id="4" name="Date Placeholder 3"/>
          <p:cNvSpPr>
            <a:spLocks noGrp="1"/>
          </p:cNvSpPr>
          <p:nvPr>
            <p:ph type="dt" sz="half" idx="10"/>
          </p:nvPr>
        </p:nvSpPr>
        <p:spPr/>
        <p:txBody>
          <a:bodyPr/>
          <a:lstStyle/>
          <a:p>
            <a:fld id="{7565EE59-5F88-4104-8A6C-ED2752F93031}" type="datetimeFigureOut">
              <a:rPr lang="ru-RU" smtClean="0"/>
              <a:t>26.02.2018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2504400-63B8-4816-8395-D8FB6272DC9C}" type="slidenum">
              <a:rPr lang="ru-RU" smtClean="0"/>
              <a:t>‹#›</a:t>
            </a:fld>
            <a:endParaRPr lang="ru-RU"/>
          </a:p>
        </p:txBody>
      </p:sp>
    </p:spTree>
    <p:extLst>
      <p:ext uri="{BB962C8B-B14F-4D97-AF65-F5344CB8AC3E}">
        <p14:creationId xmlns:p14="http://schemas.microsoft.com/office/powerpoint/2010/main" val="17227529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9" name="Freeform 6"/>
          <p:cNvSpPr>
            <a:spLocks noChangeAspect="1"/>
          </p:cNvSpPr>
          <p:nvPr/>
        </p:nvSpPr>
        <p:spPr bwMode="auto">
          <a:xfrm>
            <a:off x="855663"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6" y="2435956"/>
            <a:ext cx="3286891" cy="2007789"/>
          </a:xfrm>
        </p:spPr>
        <p:txBody>
          <a:bodyPr/>
          <a:lstStyle>
            <a:lvl1pPr>
              <a:defRPr sz="3200"/>
            </a:lvl1pPr>
          </a:lstStyle>
          <a:p>
            <a:r>
              <a:rPr lang="ru-RU" smtClean="0"/>
              <a:t>Образец заголовка</a:t>
            </a:r>
            <a:endParaRPr lang="en-US" dirty="0"/>
          </a:p>
        </p:txBody>
      </p:sp>
      <p:sp>
        <p:nvSpPr>
          <p:cNvPr id="6" name="Text Placeholder 5"/>
          <p:cNvSpPr>
            <a:spLocks noGrp="1"/>
          </p:cNvSpPr>
          <p:nvPr>
            <p:ph type="body" sz="quarter" idx="16"/>
          </p:nvPr>
        </p:nvSpPr>
        <p:spPr>
          <a:xfrm>
            <a:off x="4616450" y="2286000"/>
            <a:ext cx="3671888" cy="2300288"/>
          </a:xfrm>
        </p:spPr>
        <p:txBody>
          <a:bodyPr anchor="t"/>
          <a:lstStyle>
            <a:lvl1pPr marL="0" indent="0">
              <a:buFontTx/>
              <a:buNone/>
              <a:defRPr/>
            </a:lvl1pPr>
          </a:lstStyle>
          <a:p>
            <a:pPr lvl="0"/>
            <a:r>
              <a:rPr lang="ru-RU" smtClean="0"/>
              <a:t>Образец текста</a:t>
            </a:r>
          </a:p>
        </p:txBody>
      </p:sp>
      <p:sp>
        <p:nvSpPr>
          <p:cNvPr id="2" name="Date Placeholder 1"/>
          <p:cNvSpPr>
            <a:spLocks noGrp="1"/>
          </p:cNvSpPr>
          <p:nvPr>
            <p:ph type="dt" sz="half" idx="10"/>
          </p:nvPr>
        </p:nvSpPr>
        <p:spPr/>
        <p:txBody>
          <a:bodyPr/>
          <a:lstStyle/>
          <a:p>
            <a:fld id="{7565EE59-5F88-4104-8A6C-ED2752F93031}" type="datetimeFigureOut">
              <a:rPr lang="ru-RU" smtClean="0"/>
              <a:t>26.02.2018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2504400-63B8-4816-8395-D8FB6272DC9C}" type="slidenum">
              <a:rPr lang="ru-RU" smtClean="0"/>
              <a:t>‹#›</a:t>
            </a:fld>
            <a:endParaRPr lang="ru-RU"/>
          </a:p>
        </p:txBody>
      </p:sp>
    </p:spTree>
    <p:extLst>
      <p:ext uri="{BB962C8B-B14F-4D97-AF65-F5344CB8AC3E}">
        <p14:creationId xmlns:p14="http://schemas.microsoft.com/office/powerpoint/2010/main" val="175831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565EE59-5F88-4104-8A6C-ED2752F93031}" type="datetimeFigureOut">
              <a:rPr lang="ru-RU" smtClean="0"/>
              <a:t>26.02.2018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2504400-63B8-4816-8395-D8FB6272DC9C}" type="slidenum">
              <a:rPr lang="ru-RU" smtClean="0"/>
              <a:t>‹#›</a:t>
            </a:fld>
            <a:endParaRPr lang="ru-RU"/>
          </a:p>
        </p:txBody>
      </p:sp>
    </p:spTree>
    <p:extLst>
      <p:ext uri="{BB962C8B-B14F-4D97-AF65-F5344CB8AC3E}">
        <p14:creationId xmlns:p14="http://schemas.microsoft.com/office/powerpoint/2010/main" val="3748204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2" name="Freeform 6"/>
          <p:cNvSpPr>
            <a:spLocks noChangeAspect="1"/>
          </p:cNvSpPr>
          <p:nvPr/>
        </p:nvSpPr>
        <p:spPr bwMode="auto">
          <a:xfrm>
            <a:off x="5752238"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9" name="AutoShape 4"/>
          <p:cNvSpPr>
            <a:spLocks noChangeAspect="1" noChangeArrowheads="1" noTextEdit="1"/>
          </p:cNvSpPr>
          <p:nvPr/>
        </p:nvSpPr>
        <p:spPr bwMode="auto">
          <a:xfrm>
            <a:off x="5233988" y="0"/>
            <a:ext cx="3910012"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 name="Vertical Title 1"/>
          <p:cNvSpPr>
            <a:spLocks noGrp="1"/>
          </p:cNvSpPr>
          <p:nvPr>
            <p:ph type="title" orient="vert"/>
          </p:nvPr>
        </p:nvSpPr>
        <p:spPr>
          <a:xfrm>
            <a:off x="6137655" y="586171"/>
            <a:ext cx="1701800" cy="513479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04862" y="446089"/>
            <a:ext cx="4947376" cy="5414962"/>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565EE59-5F88-4104-8A6C-ED2752F93031}" type="datetimeFigureOut">
              <a:rPr lang="ru-RU" smtClean="0"/>
              <a:t>26.02.2018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2504400-63B8-4816-8395-D8FB6272DC9C}" type="slidenum">
              <a:rPr lang="ru-RU" smtClean="0"/>
              <a:t>‹#›</a:t>
            </a:fld>
            <a:endParaRPr lang="ru-RU"/>
          </a:p>
        </p:txBody>
      </p:sp>
    </p:spTree>
    <p:extLst>
      <p:ext uri="{BB962C8B-B14F-4D97-AF65-F5344CB8AC3E}">
        <p14:creationId xmlns:p14="http://schemas.microsoft.com/office/powerpoint/2010/main" val="795541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a:xfrm>
            <a:off x="809997" y="2222287"/>
            <a:ext cx="7524003" cy="363651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565EE59-5F88-4104-8A6C-ED2752F93031}" type="datetimeFigureOut">
              <a:rPr lang="ru-RU" smtClean="0"/>
              <a:t>26.02.2018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2504400-63B8-4816-8395-D8FB6272DC9C}" type="slidenum">
              <a:rPr lang="ru-RU" smtClean="0"/>
              <a:t>‹#›</a:t>
            </a:fld>
            <a:endParaRPr lang="ru-RU"/>
          </a:p>
        </p:txBody>
      </p:sp>
    </p:spTree>
    <p:extLst>
      <p:ext uri="{BB962C8B-B14F-4D97-AF65-F5344CB8AC3E}">
        <p14:creationId xmlns:p14="http://schemas.microsoft.com/office/powerpoint/2010/main" val="3670035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0" name="Freeform 7"/>
          <p:cNvSpPr/>
          <p:nvPr/>
        </p:nvSpPr>
        <p:spPr bwMode="auto">
          <a:xfrm>
            <a:off x="0" y="0"/>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2951396"/>
            <a:ext cx="7526337" cy="1468800"/>
          </a:xfrm>
        </p:spPr>
        <p:txBody>
          <a:bodyPr anchor="b"/>
          <a:lstStyle>
            <a:lvl1pPr algn="r">
              <a:defRPr sz="4800" b="1" cap="none"/>
            </a:lvl1pPr>
          </a:lstStyle>
          <a:p>
            <a:r>
              <a:rPr lang="ru-RU" smtClean="0"/>
              <a:t>Образец заголовка</a:t>
            </a:r>
            <a:endParaRPr lang="en-US" dirty="0"/>
          </a:p>
        </p:txBody>
      </p:sp>
      <p:sp>
        <p:nvSpPr>
          <p:cNvPr id="3" name="Text Placeholder 2"/>
          <p:cNvSpPr>
            <a:spLocks noGrp="1"/>
          </p:cNvSpPr>
          <p:nvPr>
            <p:ph type="body" idx="1"/>
          </p:nvPr>
        </p:nvSpPr>
        <p:spPr>
          <a:xfrm>
            <a:off x="804863" y="5281200"/>
            <a:ext cx="7526337"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565EE59-5F88-4104-8A6C-ED2752F93031}" type="datetimeFigureOut">
              <a:rPr lang="ru-RU" smtClean="0"/>
              <a:t>26.02.2018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2504400-63B8-4816-8395-D8FB6272DC9C}" type="slidenum">
              <a:rPr lang="ru-RU" smtClean="0"/>
              <a:t>‹#›</a:t>
            </a:fld>
            <a:endParaRPr lang="ru-RU"/>
          </a:p>
        </p:txBody>
      </p:sp>
    </p:spTree>
    <p:extLst>
      <p:ext uri="{BB962C8B-B14F-4D97-AF65-F5344CB8AC3E}">
        <p14:creationId xmlns:p14="http://schemas.microsoft.com/office/powerpoint/2010/main" val="2722985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09996" y="2222287"/>
            <a:ext cx="3670723" cy="363876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63280" y="2222287"/>
            <a:ext cx="3670720" cy="363876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565EE59-5F88-4104-8A6C-ED2752F93031}" type="datetimeFigureOut">
              <a:rPr lang="ru-RU" smtClean="0"/>
              <a:t>26.02.2018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2504400-63B8-4816-8395-D8FB6272DC9C}" type="slidenum">
              <a:rPr lang="ru-RU" smtClean="0"/>
              <a:t>‹#›</a:t>
            </a:fld>
            <a:endParaRPr lang="ru-RU"/>
          </a:p>
        </p:txBody>
      </p:sp>
    </p:spTree>
    <p:extLst>
      <p:ext uri="{BB962C8B-B14F-4D97-AF65-F5344CB8AC3E}">
        <p14:creationId xmlns:p14="http://schemas.microsoft.com/office/powerpoint/2010/main" val="385192697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809996" y="2174875"/>
            <a:ext cx="367072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09996" y="2751137"/>
            <a:ext cx="3687391" cy="3109913"/>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63280" y="2174875"/>
            <a:ext cx="3670720"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63280" y="2751137"/>
            <a:ext cx="3670720" cy="3109913"/>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565EE59-5F88-4104-8A6C-ED2752F93031}" type="datetimeFigureOut">
              <a:rPr lang="ru-RU" smtClean="0"/>
              <a:t>26.02.2018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2504400-63B8-4816-8395-D8FB6272DC9C}" type="slidenum">
              <a:rPr lang="ru-RU" smtClean="0"/>
              <a:t>‹#›</a:t>
            </a:fld>
            <a:endParaRPr lang="ru-RU"/>
          </a:p>
        </p:txBody>
      </p:sp>
    </p:spTree>
    <p:extLst>
      <p:ext uri="{BB962C8B-B14F-4D97-AF65-F5344CB8AC3E}">
        <p14:creationId xmlns:p14="http://schemas.microsoft.com/office/powerpoint/2010/main" val="209677759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565EE59-5F88-4104-8A6C-ED2752F93031}" type="datetimeFigureOut">
              <a:rPr lang="ru-RU" smtClean="0"/>
              <a:t>26.02.2018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2504400-63B8-4816-8395-D8FB6272DC9C}" type="slidenum">
              <a:rPr lang="ru-RU" smtClean="0"/>
              <a:t>‹#›</a:t>
            </a:fld>
            <a:endParaRPr lang="ru-RU"/>
          </a:p>
        </p:txBody>
      </p:sp>
    </p:spTree>
    <p:extLst>
      <p:ext uri="{BB962C8B-B14F-4D97-AF65-F5344CB8AC3E}">
        <p14:creationId xmlns:p14="http://schemas.microsoft.com/office/powerpoint/2010/main" val="2381157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65EE59-5F88-4104-8A6C-ED2752F93031}" type="datetimeFigureOut">
              <a:rPr lang="ru-RU" smtClean="0"/>
              <a:t>26.02.2018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2504400-63B8-4816-8395-D8FB6272DC9C}" type="slidenum">
              <a:rPr lang="ru-RU" smtClean="0"/>
              <a:t>‹#›</a:t>
            </a:fld>
            <a:endParaRPr lang="ru-RU"/>
          </a:p>
        </p:txBody>
      </p:sp>
    </p:spTree>
    <p:extLst>
      <p:ext uri="{BB962C8B-B14F-4D97-AF65-F5344CB8AC3E}">
        <p14:creationId xmlns:p14="http://schemas.microsoft.com/office/powerpoint/2010/main" val="1959441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2" name="Freeform 6"/>
          <p:cNvSpPr>
            <a:spLocks noChangeAspect="1"/>
          </p:cNvSpPr>
          <p:nvPr/>
        </p:nvSpPr>
        <p:spPr bwMode="auto">
          <a:xfrm>
            <a:off x="804863" y="446086"/>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446088"/>
            <a:ext cx="2660650" cy="1618396"/>
          </a:xfrm>
        </p:spPr>
        <p:txBody>
          <a:bodyPr anchor="b"/>
          <a:lstStyle>
            <a:lvl1pPr algn="l">
              <a:defRPr sz="2000" b="1"/>
            </a:lvl1pPr>
          </a:lstStyle>
          <a:p>
            <a:r>
              <a:rPr lang="ru-RU" smtClean="0"/>
              <a:t>Образец заголовка</a:t>
            </a:r>
            <a:endParaRPr lang="en-US" dirty="0"/>
          </a:p>
        </p:txBody>
      </p:sp>
      <p:sp>
        <p:nvSpPr>
          <p:cNvPr id="3" name="Content Placeholder 2"/>
          <p:cNvSpPr>
            <a:spLocks noGrp="1"/>
          </p:cNvSpPr>
          <p:nvPr>
            <p:ph idx="1"/>
          </p:nvPr>
        </p:nvSpPr>
        <p:spPr>
          <a:xfrm>
            <a:off x="3641724" y="446087"/>
            <a:ext cx="4689475" cy="541496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04863" y="2260737"/>
            <a:ext cx="2660650"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565EE59-5F88-4104-8A6C-ED2752F93031}" type="datetimeFigureOut">
              <a:rPr lang="ru-RU" smtClean="0"/>
              <a:t>26.02.2018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2504400-63B8-4816-8395-D8FB6272DC9C}" type="slidenum">
              <a:rPr lang="ru-RU" smtClean="0"/>
              <a:t>‹#›</a:t>
            </a:fld>
            <a:endParaRPr lang="ru-RU"/>
          </a:p>
        </p:txBody>
      </p:sp>
    </p:spTree>
    <p:extLst>
      <p:ext uri="{BB962C8B-B14F-4D97-AF65-F5344CB8AC3E}">
        <p14:creationId xmlns:p14="http://schemas.microsoft.com/office/powerpoint/2010/main" val="332847948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09996" y="727521"/>
            <a:ext cx="3501548" cy="1617163"/>
          </a:xfrm>
        </p:spPr>
        <p:txBody>
          <a:bodyPr anchor="b">
            <a:normAutofit/>
          </a:bodyPr>
          <a:lstStyle>
            <a:lvl1pPr algn="l">
              <a:defRPr sz="2400" b="0"/>
            </a:lvl1pPr>
          </a:lstStyle>
          <a:p>
            <a:r>
              <a:rPr lang="ru-RU" smtClean="0"/>
              <a:t>Образец заголовка</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ru-RU" smtClean="0"/>
              <a:t>Вставка рисунка</a:t>
            </a:r>
            <a:endParaRPr lang="en-US" dirty="0"/>
          </a:p>
        </p:txBody>
      </p:sp>
      <p:sp>
        <p:nvSpPr>
          <p:cNvPr id="4" name="Text Placeholder 3"/>
          <p:cNvSpPr>
            <a:spLocks noGrp="1"/>
          </p:cNvSpPr>
          <p:nvPr>
            <p:ph type="body" sz="half" idx="2"/>
          </p:nvPr>
        </p:nvSpPr>
        <p:spPr>
          <a:xfrm>
            <a:off x="809996" y="2344684"/>
            <a:ext cx="350154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2914357" y="6041361"/>
            <a:ext cx="732659" cy="365125"/>
          </a:xfrm>
        </p:spPr>
        <p:txBody>
          <a:bodyPr/>
          <a:lstStyle/>
          <a:p>
            <a:fld id="{7565EE59-5F88-4104-8A6C-ED2752F93031}" type="datetimeFigureOut">
              <a:rPr lang="ru-RU" smtClean="0"/>
              <a:t>26.02.2018</a:t>
            </a:fld>
            <a:endParaRPr lang="ru-RU"/>
          </a:p>
        </p:txBody>
      </p:sp>
      <p:sp>
        <p:nvSpPr>
          <p:cNvPr id="6" name="Footer Placeholder 5"/>
          <p:cNvSpPr>
            <a:spLocks noGrp="1"/>
          </p:cNvSpPr>
          <p:nvPr>
            <p:ph type="ftr" sz="quarter" idx="11"/>
          </p:nvPr>
        </p:nvSpPr>
        <p:spPr>
          <a:xfrm>
            <a:off x="442797" y="6041361"/>
            <a:ext cx="2471560" cy="365125"/>
          </a:xfrm>
        </p:spPr>
        <p:txBody>
          <a:bodyPr/>
          <a:lstStyle/>
          <a:p>
            <a:endParaRPr lang="ru-RU"/>
          </a:p>
        </p:txBody>
      </p:sp>
      <p:sp>
        <p:nvSpPr>
          <p:cNvPr id="7" name="Slide Number Placeholder 6"/>
          <p:cNvSpPr>
            <a:spLocks noGrp="1"/>
          </p:cNvSpPr>
          <p:nvPr>
            <p:ph type="sldNum" sz="quarter" idx="12"/>
          </p:nvPr>
        </p:nvSpPr>
        <p:spPr>
          <a:xfrm>
            <a:off x="3647017" y="5915887"/>
            <a:ext cx="796616" cy="490599"/>
          </a:xfrm>
        </p:spPr>
        <p:txBody>
          <a:bodyPr/>
          <a:lstStyle/>
          <a:p>
            <a:fld id="{52504400-63B8-4816-8395-D8FB6272DC9C}" type="slidenum">
              <a:rPr lang="ru-RU" smtClean="0"/>
              <a:t>‹#›</a:t>
            </a:fld>
            <a:endParaRPr lang="ru-RU"/>
          </a:p>
        </p:txBody>
      </p:sp>
    </p:spTree>
    <p:extLst>
      <p:ext uri="{BB962C8B-B14F-4D97-AF65-F5344CB8AC3E}">
        <p14:creationId xmlns:p14="http://schemas.microsoft.com/office/powerpoint/2010/main" val="598527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9997" y="447188"/>
            <a:ext cx="7524003"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809997" y="2184400"/>
            <a:ext cx="7524003"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Footer Placeholder 4"/>
          <p:cNvSpPr>
            <a:spLocks noGrp="1"/>
          </p:cNvSpPr>
          <p:nvPr>
            <p:ph type="ftr" sz="quarter" idx="3"/>
          </p:nvPr>
        </p:nvSpPr>
        <p:spPr>
          <a:xfrm>
            <a:off x="442797" y="6041361"/>
            <a:ext cx="6289532" cy="365125"/>
          </a:xfrm>
          <a:prstGeom prst="rect">
            <a:avLst/>
          </a:prstGeom>
        </p:spPr>
        <p:txBody>
          <a:bodyPr vert="horz" lIns="91440" tIns="45720" rIns="91440" bIns="45720" rtlCol="0" anchor="b"/>
          <a:lstStyle>
            <a:lvl1pPr algn="l">
              <a:defRPr sz="900">
                <a:solidFill>
                  <a:schemeClr val="tx1"/>
                </a:solidFill>
              </a:defRPr>
            </a:lvl1pPr>
          </a:lstStyle>
          <a:p>
            <a:endParaRPr lang="ru-RU"/>
          </a:p>
        </p:txBody>
      </p:sp>
      <p:sp>
        <p:nvSpPr>
          <p:cNvPr id="4" name="Date Placeholder 3"/>
          <p:cNvSpPr>
            <a:spLocks noGrp="1"/>
          </p:cNvSpPr>
          <p:nvPr>
            <p:ph type="dt" sz="half" idx="2"/>
          </p:nvPr>
        </p:nvSpPr>
        <p:spPr>
          <a:xfrm>
            <a:off x="6911422" y="6041361"/>
            <a:ext cx="993161" cy="365125"/>
          </a:xfrm>
          <a:prstGeom prst="rect">
            <a:avLst/>
          </a:prstGeom>
        </p:spPr>
        <p:txBody>
          <a:bodyPr vert="horz" lIns="91440" tIns="45720" rIns="91440" bIns="45720" rtlCol="0" anchor="b"/>
          <a:lstStyle>
            <a:lvl1pPr algn="r">
              <a:defRPr sz="900">
                <a:solidFill>
                  <a:schemeClr val="tx1"/>
                </a:solidFill>
              </a:defRPr>
            </a:lvl1pPr>
          </a:lstStyle>
          <a:p>
            <a:fld id="{7565EE59-5F88-4104-8A6C-ED2752F93031}" type="datetimeFigureOut">
              <a:rPr lang="ru-RU" smtClean="0"/>
              <a:t>26.02.2018</a:t>
            </a:fld>
            <a:endParaRPr lang="ru-RU"/>
          </a:p>
        </p:txBody>
      </p:sp>
      <p:sp>
        <p:nvSpPr>
          <p:cNvPr id="6" name="Slide Number Placeholder 5"/>
          <p:cNvSpPr>
            <a:spLocks noGrp="1"/>
          </p:cNvSpPr>
          <p:nvPr>
            <p:ph type="sldNum" sz="quarter" idx="4"/>
          </p:nvPr>
        </p:nvSpPr>
        <p:spPr>
          <a:xfrm>
            <a:off x="7904584" y="5915887"/>
            <a:ext cx="796616" cy="490599"/>
          </a:xfrm>
          <a:prstGeom prst="rect">
            <a:avLst/>
          </a:prstGeom>
        </p:spPr>
        <p:txBody>
          <a:bodyPr vert="horz" lIns="91440" tIns="45720" rIns="91440" bIns="10800" rtlCol="0" anchor="b"/>
          <a:lstStyle>
            <a:lvl1pPr algn="r">
              <a:defRPr sz="2000">
                <a:solidFill>
                  <a:schemeClr val="accent1"/>
                </a:solidFill>
              </a:defRPr>
            </a:lvl1pPr>
          </a:lstStyle>
          <a:p>
            <a:fld id="{52504400-63B8-4816-8395-D8FB6272DC9C}" type="slidenum">
              <a:rPr lang="ru-RU" smtClean="0"/>
              <a:t>‹#›</a:t>
            </a:fld>
            <a:endParaRPr lang="ru-RU"/>
          </a:p>
        </p:txBody>
      </p:sp>
    </p:spTree>
    <p:extLst>
      <p:ext uri="{BB962C8B-B14F-4D97-AF65-F5344CB8AC3E}">
        <p14:creationId xmlns:p14="http://schemas.microsoft.com/office/powerpoint/2010/main" val="1210431432"/>
      </p:ext>
    </p:extLst>
  </p:cSld>
  <p:clrMap bg1="dk1" tx1="lt1" bg2="dk2" tx2="lt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 id="2147484056" r:id="rId12"/>
    <p:sldLayoutId id="2147484057" r:id="rId13"/>
    <p:sldLayoutId id="2147484058" r:id="rId14"/>
  </p:sldLayoutIdLst>
  <p:txStyles>
    <p:titleStyle>
      <a:lvl1pPr algn="l" defTabSz="457200" rtl="0" eaLnBrk="1" latinLnBrk="0" hangingPunct="1">
        <a:spcBef>
          <a:spcPct val="0"/>
        </a:spcBef>
        <a:buNone/>
        <a:defRPr sz="4000" b="1" kern="1200">
          <a:solidFill>
            <a:srgbClr val="FEFEFE"/>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9.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package" Target="../embeddings/_________Microsoft_Word1.docx"/></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2632675"/>
            <a:ext cx="9144000" cy="3199714"/>
          </a:xfrm>
        </p:spPr>
        <p:txBody>
          <a:bodyPr/>
          <a:lstStyle/>
          <a:p>
            <a:pPr algn="ctr"/>
            <a:r>
              <a:rPr lang="ru-RU" sz="3600" dirty="0" smtClean="0"/>
              <a:t>Тема: «Сердце и кровообращение»</a:t>
            </a:r>
            <a:br>
              <a:rPr lang="ru-RU" sz="3600" dirty="0" smtClean="0"/>
            </a:br>
            <a:r>
              <a:rPr lang="ru-RU" sz="3600" dirty="0" smtClean="0"/>
              <a:t>для учебной дисциплины </a:t>
            </a:r>
            <a:br>
              <a:rPr lang="ru-RU" sz="3600" dirty="0" smtClean="0"/>
            </a:br>
            <a:r>
              <a:rPr lang="ru-RU" sz="3600" dirty="0" smtClean="0"/>
              <a:t>БД. 02. «Иностранный язык (немецкий)» </a:t>
            </a:r>
            <a:r>
              <a:rPr lang="ru-RU" sz="4000" dirty="0"/>
              <a:t/>
            </a:r>
            <a:br>
              <a:rPr lang="ru-RU" sz="4000" dirty="0"/>
            </a:br>
            <a:r>
              <a:rPr lang="ru-RU" sz="4800" dirty="0" smtClean="0"/>
              <a:t/>
            </a:r>
            <a:br>
              <a:rPr lang="ru-RU" sz="4800" dirty="0" smtClean="0"/>
            </a:br>
            <a:endParaRPr lang="ru-RU" sz="4800" dirty="0"/>
          </a:p>
        </p:txBody>
      </p:sp>
      <p:sp>
        <p:nvSpPr>
          <p:cNvPr id="3" name="Подзаголовок 2"/>
          <p:cNvSpPr>
            <a:spLocks noGrp="1"/>
          </p:cNvSpPr>
          <p:nvPr>
            <p:ph type="subTitle" idx="1"/>
          </p:nvPr>
        </p:nvSpPr>
        <p:spPr>
          <a:xfrm>
            <a:off x="1009942" y="5020649"/>
            <a:ext cx="7929000" cy="1429754"/>
          </a:xfrm>
        </p:spPr>
        <p:txBody>
          <a:bodyPr>
            <a:noAutofit/>
          </a:bodyPr>
          <a:lstStyle/>
          <a:p>
            <a:pPr algn="r"/>
            <a:r>
              <a:rPr lang="ru-RU" sz="1200" dirty="0"/>
              <a:t> </a:t>
            </a:r>
          </a:p>
          <a:p>
            <a:pPr algn="r"/>
            <a:r>
              <a:rPr lang="ru-RU" sz="1400" dirty="0"/>
              <a:t>Преподаватель: Полянчикова Александра </a:t>
            </a:r>
            <a:r>
              <a:rPr lang="ru-RU" sz="1400" dirty="0" smtClean="0"/>
              <a:t>Сергеевна</a:t>
            </a:r>
          </a:p>
          <a:p>
            <a:pPr algn="r"/>
            <a:r>
              <a:rPr lang="ru-RU" sz="1400" dirty="0" smtClean="0"/>
              <a:t>Студенты</a:t>
            </a:r>
            <a:r>
              <a:rPr lang="ru-RU" sz="1400" dirty="0"/>
              <a:t>: </a:t>
            </a:r>
            <a:r>
              <a:rPr lang="ru-RU" sz="1400" dirty="0" err="1" smtClean="0"/>
              <a:t>Аветян</a:t>
            </a:r>
            <a:r>
              <a:rPr lang="ru-RU" sz="1400" dirty="0" smtClean="0"/>
              <a:t> А.П., Е.А., </a:t>
            </a:r>
            <a:r>
              <a:rPr lang="ru-RU" sz="1400" dirty="0" err="1"/>
              <a:t>Волгуцкова</a:t>
            </a:r>
            <a:r>
              <a:rPr lang="ru-RU" sz="1400" dirty="0"/>
              <a:t> </a:t>
            </a:r>
            <a:r>
              <a:rPr lang="ru-RU" sz="1400" dirty="0" smtClean="0"/>
              <a:t>А. Ю., </a:t>
            </a:r>
            <a:r>
              <a:rPr lang="ru-RU" sz="1400" dirty="0"/>
              <a:t>Чугунова </a:t>
            </a:r>
            <a:r>
              <a:rPr lang="ru-RU" sz="1400" dirty="0" smtClean="0"/>
              <a:t>К. А.</a:t>
            </a:r>
          </a:p>
          <a:p>
            <a:pPr algn="r"/>
            <a:r>
              <a:rPr lang="ru-RU" sz="1400" dirty="0" smtClean="0"/>
              <a:t>специальность </a:t>
            </a:r>
            <a:r>
              <a:rPr lang="ru-RU" sz="1400" dirty="0"/>
              <a:t>34.02.01 «Сестринское дело»</a:t>
            </a:r>
            <a:r>
              <a:rPr lang="ru-RU" sz="1200" dirty="0"/>
              <a:t/>
            </a:r>
            <a:br>
              <a:rPr lang="ru-RU" sz="1200" dirty="0"/>
            </a:br>
            <a:endParaRPr lang="en-US" sz="1200" b="1" dirty="0" smtClean="0"/>
          </a:p>
          <a:p>
            <a:pPr algn="r"/>
            <a:endParaRPr lang="ru-RU" sz="1200" dirty="0"/>
          </a:p>
          <a:p>
            <a:pPr algn="just"/>
            <a:endParaRPr lang="ru-RU" sz="1200" dirty="0"/>
          </a:p>
        </p:txBody>
      </p:sp>
      <p:sp>
        <p:nvSpPr>
          <p:cNvPr id="4" name="Прямоугольник 3"/>
          <p:cNvSpPr/>
          <p:nvPr/>
        </p:nvSpPr>
        <p:spPr>
          <a:xfrm>
            <a:off x="0" y="278476"/>
            <a:ext cx="9144000" cy="1600438"/>
          </a:xfrm>
          <a:prstGeom prst="rect">
            <a:avLst/>
          </a:prstGeom>
        </p:spPr>
        <p:txBody>
          <a:bodyPr wrap="square">
            <a:spAutoFit/>
          </a:bodyPr>
          <a:lstStyle/>
          <a:p>
            <a:pPr algn="ctr"/>
            <a:r>
              <a:rPr lang="ru-RU" sz="1400" dirty="0"/>
              <a:t>Министерство здравоохранения Российской Федерации</a:t>
            </a:r>
          </a:p>
          <a:p>
            <a:pPr algn="ctr"/>
            <a:r>
              <a:rPr lang="ru-RU" sz="1400" dirty="0"/>
              <a:t>Федеральное государственное бюджетное образовательное учреждение </a:t>
            </a:r>
            <a:r>
              <a:rPr lang="ru-RU" sz="1400" dirty="0" smtClean="0"/>
              <a:t>высшего образования</a:t>
            </a:r>
            <a:r>
              <a:rPr lang="ru-RU" sz="1400" b="1" dirty="0"/>
              <a:t> </a:t>
            </a:r>
            <a:endParaRPr lang="ru-RU" sz="1400" dirty="0"/>
          </a:p>
          <a:p>
            <a:pPr algn="ctr"/>
            <a:r>
              <a:rPr lang="ru-RU" sz="1400" b="1" dirty="0"/>
              <a:t>Саратовский государственный медицинский университет</a:t>
            </a:r>
            <a:endParaRPr lang="ru-RU" sz="1400" dirty="0"/>
          </a:p>
          <a:p>
            <a:pPr algn="ctr"/>
            <a:r>
              <a:rPr lang="ru-RU" sz="1400" b="1" dirty="0"/>
              <a:t>имени В.И. Разумовского</a:t>
            </a:r>
            <a:endParaRPr lang="ru-RU" sz="1400" dirty="0"/>
          </a:p>
          <a:p>
            <a:pPr algn="ctr"/>
            <a:r>
              <a:rPr lang="ru-RU" sz="1400" b="1" dirty="0"/>
              <a:t>Министерства здравоохранения Российской Федерации</a:t>
            </a:r>
            <a:endParaRPr lang="ru-RU" sz="1400" dirty="0"/>
          </a:p>
          <a:p>
            <a:pPr algn="ctr"/>
            <a:r>
              <a:rPr lang="ru-RU" sz="1400" dirty="0"/>
              <a:t>(ФГБОУ ВО Саратовский ГМУ им. В.И. Разумовского Минздрава России</a:t>
            </a:r>
            <a:r>
              <a:rPr lang="ru-RU" sz="1400" dirty="0" smtClean="0"/>
              <a:t>)</a:t>
            </a:r>
          </a:p>
          <a:p>
            <a:pPr algn="ctr"/>
            <a:r>
              <a:rPr lang="ru-RU" sz="1400" b="1" dirty="0" smtClean="0"/>
              <a:t>Медицинский колледж</a:t>
            </a:r>
            <a:endParaRPr lang="ru-RU" sz="1400" b="1" dirty="0"/>
          </a:p>
        </p:txBody>
      </p:sp>
    </p:spTree>
    <p:extLst>
      <p:ext uri="{BB962C8B-B14F-4D97-AF65-F5344CB8AC3E}">
        <p14:creationId xmlns:p14="http://schemas.microsoft.com/office/powerpoint/2010/main" val="21421617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5482" y="743009"/>
            <a:ext cx="7524003" cy="970450"/>
          </a:xfrm>
        </p:spPr>
        <p:txBody>
          <a:bodyPr/>
          <a:lstStyle/>
          <a:p>
            <a:r>
              <a:rPr lang="de-DE" sz="4400" dirty="0"/>
              <a:t>Übung 6. Richtig oder falsch</a:t>
            </a:r>
            <a:r>
              <a:rPr lang="en-US" sz="4400" dirty="0" smtClean="0"/>
              <a:t>?</a:t>
            </a:r>
            <a:endParaRPr lang="ru-RU" sz="4400" dirty="0"/>
          </a:p>
        </p:txBody>
      </p:sp>
      <p:sp>
        <p:nvSpPr>
          <p:cNvPr id="3" name="Объект 2"/>
          <p:cNvSpPr>
            <a:spLocks noGrp="1"/>
          </p:cNvSpPr>
          <p:nvPr>
            <p:ph idx="1"/>
          </p:nvPr>
        </p:nvSpPr>
        <p:spPr>
          <a:xfrm>
            <a:off x="605482" y="2339428"/>
            <a:ext cx="8328453" cy="4178513"/>
          </a:xfrm>
        </p:spPr>
        <p:txBody>
          <a:bodyPr>
            <a:noAutofit/>
          </a:bodyPr>
          <a:lstStyle/>
          <a:p>
            <a:pPr>
              <a:buFont typeface="Courier New" panose="02070309020205020404" pitchFamily="49" charset="0"/>
              <a:buChar char="o"/>
            </a:pPr>
            <a:r>
              <a:rPr lang="de-DE" sz="1600" dirty="0"/>
              <a:t>1. Das Herz besteht aus zwei Vorhöfen und zwei Kammern.</a:t>
            </a:r>
            <a:endParaRPr lang="ru-RU" sz="1600" dirty="0"/>
          </a:p>
          <a:p>
            <a:pPr>
              <a:buFont typeface="Courier New" panose="02070309020205020404" pitchFamily="49" charset="0"/>
              <a:buChar char="o"/>
            </a:pPr>
            <a:r>
              <a:rPr lang="de-DE" sz="1600" dirty="0"/>
              <a:t>2. Anfang und Ende des Kreislaufes ist die Lunge.</a:t>
            </a:r>
            <a:endParaRPr lang="ru-RU" sz="1600" dirty="0"/>
          </a:p>
          <a:p>
            <a:pPr>
              <a:buFont typeface="Courier New" panose="02070309020205020404" pitchFamily="49" charset="0"/>
              <a:buChar char="o"/>
            </a:pPr>
            <a:r>
              <a:rPr lang="de-DE" sz="1600" dirty="0"/>
              <a:t>3. Die Herzscheidewand teilt das Herz in einen venösen Abschnitt und einen linken arteriellen Abschnitt.</a:t>
            </a:r>
            <a:endParaRPr lang="ru-RU" sz="1600" dirty="0"/>
          </a:p>
          <a:p>
            <a:pPr>
              <a:buFont typeface="Courier New" panose="02070309020205020404" pitchFamily="49" charset="0"/>
              <a:buChar char="o"/>
            </a:pPr>
            <a:r>
              <a:rPr lang="de-DE" sz="1600" dirty="0"/>
              <a:t>4. Das Sauerstoffreiche Blut gelangt nicht in die Organe und Gewebe des Körpers.</a:t>
            </a:r>
            <a:endParaRPr lang="ru-RU" sz="1600" dirty="0"/>
          </a:p>
          <a:p>
            <a:pPr>
              <a:buFont typeface="Courier New" panose="02070309020205020404" pitchFamily="49" charset="0"/>
              <a:buChar char="o"/>
            </a:pPr>
            <a:r>
              <a:rPr lang="de-DE" sz="1600" dirty="0"/>
              <a:t>5. Die linke Kammer drückt das Blut in die Aorta.</a:t>
            </a:r>
            <a:endParaRPr lang="ru-RU" sz="1600" dirty="0"/>
          </a:p>
          <a:p>
            <a:pPr>
              <a:buFont typeface="Courier New" panose="02070309020205020404" pitchFamily="49" charset="0"/>
              <a:buChar char="o"/>
            </a:pPr>
            <a:r>
              <a:rPr lang="de-DE" sz="1600" dirty="0"/>
              <a:t>6. Das zurückgekehrte Blut sammelt sich im rechten Vorhof.</a:t>
            </a:r>
            <a:endParaRPr lang="ru-RU" sz="1600" dirty="0"/>
          </a:p>
          <a:p>
            <a:pPr>
              <a:buFont typeface="Courier New" panose="02070309020205020404" pitchFamily="49" charset="0"/>
              <a:buChar char="o"/>
            </a:pPr>
            <a:r>
              <a:rPr lang="de-DE" sz="1600" dirty="0"/>
              <a:t>7. In die Lungen wird das Blut mit Sauerstoff angereichert. </a:t>
            </a:r>
            <a:endParaRPr lang="ru-RU" sz="1600" dirty="0"/>
          </a:p>
          <a:p>
            <a:pPr>
              <a:buFont typeface="Courier New" panose="02070309020205020404" pitchFamily="49" charset="0"/>
              <a:buChar char="o"/>
            </a:pPr>
            <a:r>
              <a:rPr lang="de-DE" sz="1600" dirty="0"/>
              <a:t>8. Man unterscheidet den großen, den kleinen und den mittleren Blutkreislauf.</a:t>
            </a:r>
            <a:endParaRPr lang="ru-RU" sz="1600" dirty="0"/>
          </a:p>
          <a:p>
            <a:pPr>
              <a:buFont typeface="Courier New" panose="02070309020205020404" pitchFamily="49" charset="0"/>
              <a:buChar char="o"/>
            </a:pPr>
            <a:r>
              <a:rPr lang="de-DE" sz="1600" dirty="0"/>
              <a:t>9. Wenn das Kreislaufsystem normal arbeitet, wird der Körper mit Sauerstoff versorgt.</a:t>
            </a:r>
            <a:endParaRPr lang="ru-RU" sz="1600" dirty="0"/>
          </a:p>
          <a:p>
            <a:pPr>
              <a:buFont typeface="Courier New" panose="02070309020205020404" pitchFamily="49" charset="0"/>
              <a:buChar char="o"/>
            </a:pPr>
            <a:r>
              <a:rPr lang="de-DE" sz="1600" dirty="0"/>
              <a:t>10. Aus den Lungen kehrt das Blut in den rechten Vorhof zurück</a:t>
            </a:r>
            <a:r>
              <a:rPr lang="de-DE" sz="1600" dirty="0" smtClean="0"/>
              <a:t>.</a:t>
            </a:r>
            <a:endParaRPr lang="ru-RU" sz="1600" dirty="0"/>
          </a:p>
        </p:txBody>
      </p:sp>
    </p:spTree>
    <p:extLst>
      <p:ext uri="{BB962C8B-B14F-4D97-AF65-F5344CB8AC3E}">
        <p14:creationId xmlns:p14="http://schemas.microsoft.com/office/powerpoint/2010/main" val="13144627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de-DE" sz="2800" b="1" dirty="0"/>
              <a:t>Übung 7. Das Kreuzworträtsel</a:t>
            </a:r>
            <a:r>
              <a:rPr lang="ru-RU" dirty="0"/>
              <a:t/>
            </a:r>
            <a:br>
              <a:rPr lang="ru-RU" dirty="0"/>
            </a:br>
            <a:endParaRPr lang="ru-RU" dirty="0"/>
          </a:p>
        </p:txBody>
      </p:sp>
      <p:sp>
        <p:nvSpPr>
          <p:cNvPr id="3" name="Рисунок 2"/>
          <p:cNvSpPr>
            <a:spLocks noGrp="1"/>
          </p:cNvSpPr>
          <p:nvPr>
            <p:ph type="pic" sz="quarter" idx="13"/>
          </p:nvPr>
        </p:nvSpPr>
        <p:spPr>
          <a:xfrm>
            <a:off x="3557016" y="0"/>
            <a:ext cx="5586984" cy="6858000"/>
          </a:xfrm>
        </p:spPr>
      </p:sp>
      <p:sp>
        <p:nvSpPr>
          <p:cNvPr id="4" name="Текст 3"/>
          <p:cNvSpPr>
            <a:spLocks noGrp="1"/>
          </p:cNvSpPr>
          <p:nvPr>
            <p:ph type="body" sz="half" idx="2"/>
          </p:nvPr>
        </p:nvSpPr>
        <p:spPr/>
        <p:txBody>
          <a:bodyPr>
            <a:noAutofit/>
          </a:bodyPr>
          <a:lstStyle/>
          <a:p>
            <a:pPr marL="342900" indent="-342900">
              <a:buAutoNum type="arabicPeriod"/>
            </a:pPr>
            <a:r>
              <a:rPr lang="ru-RU" sz="1600" dirty="0"/>
              <a:t>Давление</a:t>
            </a:r>
          </a:p>
          <a:p>
            <a:pPr marL="342900" indent="-342900">
              <a:buFont typeface="Wingdings 2" charset="2"/>
              <a:buAutoNum type="arabicPeriod"/>
            </a:pPr>
            <a:r>
              <a:rPr lang="ru-RU" sz="1600" dirty="0"/>
              <a:t>Сердце</a:t>
            </a:r>
          </a:p>
          <a:p>
            <a:pPr marL="342900" indent="-342900">
              <a:buFont typeface="Wingdings 2" charset="2"/>
              <a:buAutoNum type="arabicPeriod"/>
            </a:pPr>
            <a:r>
              <a:rPr lang="ru-RU" sz="1600" dirty="0"/>
              <a:t>Клапан</a:t>
            </a:r>
          </a:p>
          <a:p>
            <a:pPr marL="342900" indent="-342900">
              <a:buFont typeface="Wingdings 2" charset="2"/>
              <a:buAutoNum type="arabicPeriod"/>
            </a:pPr>
            <a:r>
              <a:rPr lang="ru-RU" sz="1600" dirty="0"/>
              <a:t>Мышечная ткань</a:t>
            </a:r>
          </a:p>
          <a:p>
            <a:pPr marL="342900" indent="-342900">
              <a:buFont typeface="Wingdings 2" charset="2"/>
              <a:buAutoNum type="arabicPeriod"/>
            </a:pPr>
            <a:r>
              <a:rPr lang="ru-RU" sz="1600" dirty="0"/>
              <a:t>Кровообращение</a:t>
            </a:r>
          </a:p>
          <a:p>
            <a:pPr marL="342900" indent="-342900">
              <a:buFont typeface="Wingdings 2" charset="2"/>
              <a:buAutoNum type="arabicPeriod"/>
            </a:pPr>
            <a:r>
              <a:rPr lang="ru-RU" sz="1600" dirty="0" smtClean="0"/>
              <a:t>Кислород</a:t>
            </a:r>
          </a:p>
          <a:p>
            <a:pPr marL="342900" indent="-342900">
              <a:buFont typeface="Wingdings 2" charset="2"/>
              <a:buAutoNum type="arabicPeriod"/>
            </a:pPr>
            <a:r>
              <a:rPr lang="ru-RU" sz="1600" dirty="0" smtClean="0"/>
              <a:t>Кровь</a:t>
            </a:r>
          </a:p>
          <a:p>
            <a:pPr marL="342900" indent="-342900">
              <a:buFont typeface="Wingdings 2" charset="2"/>
              <a:buAutoNum type="arabicPeriod"/>
            </a:pPr>
            <a:r>
              <a:rPr lang="ru-RU" sz="1600" dirty="0" smtClean="0"/>
              <a:t>Легкое</a:t>
            </a:r>
          </a:p>
          <a:p>
            <a:endParaRPr lang="ru-RU" sz="1600" dirty="0"/>
          </a:p>
        </p:txBody>
      </p:sp>
      <p:graphicFrame>
        <p:nvGraphicFramePr>
          <p:cNvPr id="7" name="Объект 6"/>
          <p:cNvGraphicFramePr>
            <a:graphicFrameLocks noChangeAspect="1"/>
          </p:cNvGraphicFramePr>
          <p:nvPr>
            <p:extLst>
              <p:ext uri="{D42A27DB-BD31-4B8C-83A1-F6EECF244321}">
                <p14:modId xmlns:p14="http://schemas.microsoft.com/office/powerpoint/2010/main" val="932033179"/>
              </p:ext>
            </p:extLst>
          </p:nvPr>
        </p:nvGraphicFramePr>
        <p:xfrm>
          <a:off x="4451922" y="1304227"/>
          <a:ext cx="6466014" cy="5014278"/>
        </p:xfrm>
        <a:graphic>
          <a:graphicData uri="http://schemas.openxmlformats.org/presentationml/2006/ole">
            <mc:AlternateContent xmlns:mc="http://schemas.openxmlformats.org/markup-compatibility/2006">
              <mc:Choice xmlns:v="urn:schemas-microsoft-com:vml" Requires="v">
                <p:oleObj spid="_x0000_s2072" name="Document" r:id="rId4" imgW="5925852" imgH="5273037" progId="Word.Document.12">
                  <p:embed/>
                </p:oleObj>
              </mc:Choice>
              <mc:Fallback>
                <p:oleObj name="Document" r:id="rId4" imgW="5925852" imgH="5273037" progId="Word.Document.12">
                  <p:embed/>
                  <p:pic>
                    <p:nvPicPr>
                      <p:cNvPr id="0" name=""/>
                      <p:cNvPicPr/>
                      <p:nvPr/>
                    </p:nvPicPr>
                    <p:blipFill>
                      <a:blip r:embed="rId5"/>
                      <a:stretch>
                        <a:fillRect/>
                      </a:stretch>
                    </p:blipFill>
                    <p:spPr>
                      <a:xfrm>
                        <a:off x="4451922" y="1304227"/>
                        <a:ext cx="6466014" cy="5014278"/>
                      </a:xfrm>
                      <a:prstGeom prst="rect">
                        <a:avLst/>
                      </a:prstGeom>
                    </p:spPr>
                  </p:pic>
                </p:oleObj>
              </mc:Fallback>
            </mc:AlternateContent>
          </a:graphicData>
        </a:graphic>
      </p:graphicFrame>
    </p:spTree>
    <p:extLst>
      <p:ext uri="{BB962C8B-B14F-4D97-AF65-F5344CB8AC3E}">
        <p14:creationId xmlns:p14="http://schemas.microsoft.com/office/powerpoint/2010/main" val="26255886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Выводы</a:t>
            </a:r>
            <a:endParaRPr lang="ru-RU" dirty="0"/>
          </a:p>
        </p:txBody>
      </p:sp>
      <p:sp>
        <p:nvSpPr>
          <p:cNvPr id="3" name="Прямоугольник 2"/>
          <p:cNvSpPr/>
          <p:nvPr/>
        </p:nvSpPr>
        <p:spPr>
          <a:xfrm>
            <a:off x="702126" y="2641270"/>
            <a:ext cx="7739743" cy="2862322"/>
          </a:xfrm>
          <a:prstGeom prst="rect">
            <a:avLst/>
          </a:prstGeom>
        </p:spPr>
        <p:txBody>
          <a:bodyPr wrap="square">
            <a:spAutoFit/>
          </a:bodyPr>
          <a:lstStyle/>
          <a:p>
            <a:pPr algn="just"/>
            <a:r>
              <a:rPr lang="ru-RU" sz="2000" dirty="0" smtClean="0"/>
              <a:t>Формирование </a:t>
            </a:r>
            <a:r>
              <a:rPr lang="ru-RU" sz="2000" dirty="0"/>
              <a:t>лексического словаря предполагает овладение правилами соотнесения конкретной лексической единицы с другими лексемами, с синонимами и антонимами, восприятие лексических единиц в тексте, а также при формировании навыков работы со словарем, выполнении лексических упражнений, при активизации лексики в иноязычной речи, что способствует закреплению и углублению теоретических знаний у студентов по данной теме.</a:t>
            </a:r>
          </a:p>
        </p:txBody>
      </p:sp>
    </p:spTree>
    <p:extLst>
      <p:ext uri="{BB962C8B-B14F-4D97-AF65-F5344CB8AC3E}">
        <p14:creationId xmlns:p14="http://schemas.microsoft.com/office/powerpoint/2010/main" val="212294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4034" y="246020"/>
            <a:ext cx="7524003" cy="970450"/>
          </a:xfrm>
        </p:spPr>
        <p:txBody>
          <a:bodyPr/>
          <a:lstStyle/>
          <a:p>
            <a:r>
              <a:rPr lang="ru-RU" dirty="0" smtClean="0"/>
              <a:t>Цели, задачи, актуальность</a:t>
            </a:r>
            <a:endParaRPr lang="ru-RU" dirty="0"/>
          </a:p>
        </p:txBody>
      </p:sp>
      <p:sp>
        <p:nvSpPr>
          <p:cNvPr id="3" name="Объект 2"/>
          <p:cNvSpPr>
            <a:spLocks noGrp="1"/>
          </p:cNvSpPr>
          <p:nvPr>
            <p:ph idx="1"/>
          </p:nvPr>
        </p:nvSpPr>
        <p:spPr>
          <a:xfrm>
            <a:off x="614034" y="2688336"/>
            <a:ext cx="7915931" cy="3518155"/>
          </a:xfrm>
        </p:spPr>
        <p:txBody>
          <a:bodyPr>
            <a:noAutofit/>
          </a:bodyPr>
          <a:lstStyle/>
          <a:p>
            <a:pPr>
              <a:spcAft>
                <a:spcPts val="1200"/>
              </a:spcAft>
            </a:pPr>
            <a:r>
              <a:rPr lang="ru-RU" sz="1600" b="1" dirty="0"/>
              <a:t>Цель </a:t>
            </a:r>
            <a:r>
              <a:rPr lang="ru-RU" sz="1600" dirty="0"/>
              <a:t>данной работы познакомить студентов медицинских образовательных учреждений с наиболее употребляемой медицинской терминологией, а также привить обучающимся навыки самостоятельной работы. </a:t>
            </a:r>
            <a:endParaRPr lang="ru-RU" sz="1600" dirty="0" smtClean="0"/>
          </a:p>
          <a:p>
            <a:pPr>
              <a:spcAft>
                <a:spcPts val="1200"/>
              </a:spcAft>
            </a:pPr>
            <a:r>
              <a:rPr lang="ru-RU" sz="1600" dirty="0" smtClean="0"/>
              <a:t>Основными </a:t>
            </a:r>
            <a:r>
              <a:rPr lang="ru-RU" sz="1600" b="1" dirty="0"/>
              <a:t>задачами </a:t>
            </a:r>
            <a:r>
              <a:rPr lang="ru-RU" sz="1600" dirty="0"/>
              <a:t>является закрепление и углубление теоретических знаний у студентов по данной теме.</a:t>
            </a:r>
            <a:endParaRPr lang="ru-RU" sz="1600" dirty="0" smtClean="0"/>
          </a:p>
          <a:p>
            <a:r>
              <a:rPr lang="ru-RU" sz="1600" b="1" dirty="0"/>
              <a:t>Актуальность</a:t>
            </a:r>
            <a:r>
              <a:rPr lang="ru-RU" sz="1600" dirty="0"/>
              <a:t> данной работы обусловлена фактом недостаточной изученности  немецкой медицинской терминологии. Медицинская терминология имеет свои специфические </a:t>
            </a:r>
            <a:r>
              <a:rPr lang="ru-RU" sz="1600" dirty="0" smtClean="0"/>
              <a:t>особенности, одной </a:t>
            </a:r>
            <a:r>
              <a:rPr lang="ru-RU" sz="1600" dirty="0"/>
              <a:t>из которых является наличие большого количества </a:t>
            </a:r>
            <a:r>
              <a:rPr lang="ru-RU" sz="1600" dirty="0" smtClean="0"/>
              <a:t>терминов.</a:t>
            </a:r>
            <a:endParaRPr lang="ru-RU" sz="1600" dirty="0"/>
          </a:p>
        </p:txBody>
      </p:sp>
    </p:spTree>
    <p:extLst>
      <p:ext uri="{BB962C8B-B14F-4D97-AF65-F5344CB8AC3E}">
        <p14:creationId xmlns:p14="http://schemas.microsoft.com/office/powerpoint/2010/main" val="3482386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66633" y="713232"/>
            <a:ext cx="2534983" cy="1088136"/>
          </a:xfrm>
        </p:spPr>
        <p:txBody>
          <a:bodyPr/>
          <a:lstStyle/>
          <a:p>
            <a:r>
              <a:rPr lang="ru-RU" sz="2800" dirty="0"/>
              <a:t>„</a:t>
            </a:r>
            <a:r>
              <a:rPr lang="de-DE" sz="2800" dirty="0"/>
              <a:t>Herz und Blutkreislauf</a:t>
            </a:r>
            <a:r>
              <a:rPr lang="ru-RU" sz="2800" dirty="0"/>
              <a:t>“  </a:t>
            </a:r>
            <a:r>
              <a:rPr lang="ru-RU" sz="1200" dirty="0"/>
              <a:t>(</a:t>
            </a:r>
            <a:r>
              <a:rPr lang="ru-RU" sz="1200" dirty="0" smtClean="0"/>
              <a:t>Сердце и </a:t>
            </a:r>
            <a:r>
              <a:rPr lang="ru-RU" sz="1200" dirty="0"/>
              <a:t>кровообращение</a:t>
            </a:r>
            <a:r>
              <a:rPr lang="ru-RU" sz="1200" dirty="0" smtClean="0"/>
              <a:t>)</a:t>
            </a:r>
            <a:endParaRPr lang="ru-RU" dirty="0"/>
          </a:p>
        </p:txBody>
      </p:sp>
      <p:sp>
        <p:nvSpPr>
          <p:cNvPr id="4" name="Текст 3"/>
          <p:cNvSpPr>
            <a:spLocks noGrp="1"/>
          </p:cNvSpPr>
          <p:nvPr>
            <p:ph type="body" sz="half" idx="2"/>
          </p:nvPr>
        </p:nvSpPr>
        <p:spPr>
          <a:xfrm>
            <a:off x="803800" y="2507625"/>
            <a:ext cx="2660650" cy="3600311"/>
          </a:xfrm>
        </p:spPr>
        <p:txBody>
          <a:bodyPr>
            <a:normAutofit/>
          </a:bodyPr>
          <a:lstStyle/>
          <a:p>
            <a:pPr lvl="0"/>
            <a:r>
              <a:rPr lang="ru-RU" sz="1200" dirty="0" err="1"/>
              <a:t>das</a:t>
            </a:r>
            <a:r>
              <a:rPr lang="ru-RU" sz="1200" dirty="0"/>
              <a:t> </a:t>
            </a:r>
            <a:r>
              <a:rPr lang="ru-RU" sz="1200" dirty="0" err="1"/>
              <a:t>Herz</a:t>
            </a:r>
            <a:r>
              <a:rPr lang="ru-RU" sz="1200" dirty="0"/>
              <a:t> (-</a:t>
            </a:r>
            <a:r>
              <a:rPr lang="ru-RU" sz="1200" dirty="0" err="1"/>
              <a:t>en</a:t>
            </a:r>
            <a:r>
              <a:rPr lang="ru-RU" sz="1200" dirty="0"/>
              <a:t>) –сердце</a:t>
            </a:r>
          </a:p>
          <a:p>
            <a:pPr lvl="0"/>
            <a:r>
              <a:rPr lang="ru-RU" sz="1200" dirty="0" err="1"/>
              <a:t>das</a:t>
            </a:r>
            <a:r>
              <a:rPr lang="ru-RU" sz="1200" dirty="0"/>
              <a:t> </a:t>
            </a:r>
            <a:r>
              <a:rPr lang="ru-RU" sz="1200" dirty="0" err="1"/>
              <a:t>Muskelgewebe</a:t>
            </a:r>
            <a:r>
              <a:rPr lang="ru-RU" sz="1200" dirty="0"/>
              <a:t> –мышечная ткань</a:t>
            </a:r>
          </a:p>
          <a:p>
            <a:pPr lvl="0"/>
            <a:r>
              <a:rPr lang="ru-RU" sz="1200" dirty="0" err="1"/>
              <a:t>im</a:t>
            </a:r>
            <a:r>
              <a:rPr lang="ru-RU" sz="1200" dirty="0"/>
              <a:t> </a:t>
            </a:r>
            <a:r>
              <a:rPr lang="ru-RU" sz="1200" dirty="0" err="1"/>
              <a:t>Innern</a:t>
            </a:r>
            <a:r>
              <a:rPr lang="ru-RU" sz="1200" dirty="0"/>
              <a:t> –внутри</a:t>
            </a:r>
          </a:p>
          <a:p>
            <a:pPr lvl="0"/>
            <a:r>
              <a:rPr lang="ru-RU" sz="1200" dirty="0" err="1"/>
              <a:t>hohl</a:t>
            </a:r>
            <a:r>
              <a:rPr lang="ru-RU" sz="1200" dirty="0"/>
              <a:t> –полный</a:t>
            </a:r>
          </a:p>
          <a:p>
            <a:pPr lvl="0"/>
            <a:r>
              <a:rPr lang="ru-RU" sz="1200" dirty="0" err="1"/>
              <a:t>einteilen</a:t>
            </a:r>
            <a:r>
              <a:rPr lang="ru-RU" sz="1200" dirty="0"/>
              <a:t> –делить</a:t>
            </a:r>
          </a:p>
          <a:p>
            <a:pPr lvl="0"/>
            <a:r>
              <a:rPr lang="ru-RU" sz="1200" dirty="0" err="1"/>
              <a:t>sich</a:t>
            </a:r>
            <a:r>
              <a:rPr lang="ru-RU" sz="1200" dirty="0"/>
              <a:t> </a:t>
            </a:r>
            <a:r>
              <a:rPr lang="ru-RU" sz="1200" dirty="0" err="1"/>
              <a:t>zusammenziehen</a:t>
            </a:r>
            <a:r>
              <a:rPr lang="ru-RU" sz="1200" dirty="0"/>
              <a:t> –сокращаться</a:t>
            </a:r>
          </a:p>
          <a:p>
            <a:pPr lvl="0"/>
            <a:r>
              <a:rPr lang="ru-RU" sz="1200" dirty="0" err="1"/>
              <a:t>verschwinden</a:t>
            </a:r>
            <a:r>
              <a:rPr lang="ru-RU" sz="1200" dirty="0"/>
              <a:t> –исчезнуть</a:t>
            </a:r>
          </a:p>
          <a:p>
            <a:pPr lvl="0"/>
            <a:r>
              <a:rPr lang="ru-RU" sz="1200" dirty="0" err="1"/>
              <a:t>kraftvoll</a:t>
            </a:r>
            <a:r>
              <a:rPr lang="ru-RU" sz="1200" dirty="0"/>
              <a:t> –с силой</a:t>
            </a:r>
          </a:p>
          <a:p>
            <a:pPr lvl="0"/>
            <a:r>
              <a:rPr lang="ru-RU" sz="1200" dirty="0" err="1"/>
              <a:t>hinauspressen</a:t>
            </a:r>
            <a:r>
              <a:rPr lang="ru-RU" sz="1200" dirty="0"/>
              <a:t> –выталкивать</a:t>
            </a:r>
          </a:p>
          <a:p>
            <a:pPr lvl="0"/>
            <a:r>
              <a:rPr lang="de-DE" sz="1200" dirty="0"/>
              <a:t>der Kammer(n) </a:t>
            </a:r>
            <a:r>
              <a:rPr lang="ru-RU" sz="1200" dirty="0"/>
              <a:t>- желудочек</a:t>
            </a:r>
          </a:p>
          <a:p>
            <a:endParaRPr lang="ru-RU" sz="1200" dirty="0"/>
          </a:p>
        </p:txBody>
      </p:sp>
      <p:sp>
        <p:nvSpPr>
          <p:cNvPr id="5" name="Текст 3"/>
          <p:cNvSpPr txBox="1">
            <a:spLocks/>
          </p:cNvSpPr>
          <p:nvPr/>
        </p:nvSpPr>
        <p:spPr>
          <a:xfrm>
            <a:off x="3589052" y="420625"/>
            <a:ext cx="2660650" cy="5440424"/>
          </a:xfrm>
          <a:prstGeom prst="rect">
            <a:avLst/>
          </a:prstGeom>
          <a:effectLst>
            <a:outerShdw blurRad="50800" dir="14400000">
              <a:srgbClr val="000000">
                <a:alpha val="40000"/>
              </a:srgbClr>
            </a:outerShdw>
          </a:effectLst>
        </p:spPr>
        <p:txBody>
          <a:bodyPr vert="horz" lIns="68580" tIns="34290" rIns="68580" bIns="34290" rtlCol="0" anchor="ctr">
            <a:noAutofit/>
          </a:bodyPr>
          <a:lstStyle>
            <a:lvl1pPr marL="0" indent="0" algn="l" defTabSz="457200" rtl="0" eaLnBrk="1" latinLnBrk="0" hangingPunct="1">
              <a:spcBef>
                <a:spcPct val="20000"/>
              </a:spcBef>
              <a:spcAft>
                <a:spcPts val="600"/>
              </a:spcAft>
              <a:buClr>
                <a:schemeClr val="accent1"/>
              </a:buClr>
              <a:buFont typeface="Wingdings 2" charset="2"/>
              <a:buNone/>
              <a:defRPr sz="1400" kern="1200">
                <a:solidFill>
                  <a:schemeClr val="tx1"/>
                </a:solidFill>
                <a:latin typeface="+mn-lt"/>
                <a:ea typeface="+mn-ea"/>
                <a:cs typeface="+mn-cs"/>
              </a:defRPr>
            </a:lvl1pPr>
            <a:lvl2pPr marL="457200" indent="0" algn="l" defTabSz="457200" rtl="0" eaLnBrk="1" latinLnBrk="0" hangingPunct="1">
              <a:spcBef>
                <a:spcPct val="20000"/>
              </a:spcBef>
              <a:spcAft>
                <a:spcPts val="600"/>
              </a:spcAft>
              <a:buClr>
                <a:schemeClr val="accent1"/>
              </a:buClr>
              <a:buFont typeface="Wingdings 2" charset="2"/>
              <a:buNone/>
              <a:defRPr sz="1200" kern="1200">
                <a:solidFill>
                  <a:schemeClr val="tx1"/>
                </a:solidFill>
                <a:latin typeface="+mn-lt"/>
                <a:ea typeface="+mn-ea"/>
                <a:cs typeface="+mn-cs"/>
              </a:defRPr>
            </a:lvl2pPr>
            <a:lvl3pPr marL="914400" indent="0" algn="l" defTabSz="457200" rtl="0" eaLnBrk="1" latinLnBrk="0" hangingPunct="1">
              <a:spcBef>
                <a:spcPct val="20000"/>
              </a:spcBef>
              <a:spcAft>
                <a:spcPts val="600"/>
              </a:spcAft>
              <a:buClr>
                <a:schemeClr val="accent1"/>
              </a:buClr>
              <a:buFont typeface="Wingdings 2" charset="2"/>
              <a:buNone/>
              <a:defRPr sz="1000" kern="1200">
                <a:solidFill>
                  <a:schemeClr val="tx1"/>
                </a:solidFill>
                <a:latin typeface="+mn-lt"/>
                <a:ea typeface="+mn-ea"/>
                <a:cs typeface="+mn-cs"/>
              </a:defRPr>
            </a:lvl3pPr>
            <a:lvl4pPr marL="1371600" indent="0" algn="l" defTabSz="457200" rtl="0" eaLnBrk="1" latinLnBrk="0" hangingPunct="1">
              <a:spcBef>
                <a:spcPct val="20000"/>
              </a:spcBef>
              <a:spcAft>
                <a:spcPts val="600"/>
              </a:spcAft>
              <a:buClr>
                <a:schemeClr val="accent1"/>
              </a:buClr>
              <a:buFont typeface="Wingdings 2" charset="2"/>
              <a:buNone/>
              <a:defRPr sz="900" kern="1200">
                <a:solidFill>
                  <a:schemeClr val="tx1"/>
                </a:solidFill>
                <a:latin typeface="+mn-lt"/>
                <a:ea typeface="+mn-ea"/>
                <a:cs typeface="+mn-cs"/>
              </a:defRPr>
            </a:lvl4pPr>
            <a:lvl5pPr marL="1828800" indent="0" algn="l" defTabSz="457200" rtl="0" eaLnBrk="1" latinLnBrk="0" hangingPunct="1">
              <a:spcBef>
                <a:spcPct val="20000"/>
              </a:spcBef>
              <a:spcAft>
                <a:spcPts val="600"/>
              </a:spcAft>
              <a:buClr>
                <a:schemeClr val="accent1"/>
              </a:buClr>
              <a:buFont typeface="Wingdings 2" charset="2"/>
              <a:buNone/>
              <a:defRPr sz="900" kern="1200">
                <a:solidFill>
                  <a:schemeClr val="tx1"/>
                </a:solidFill>
                <a:latin typeface="+mn-lt"/>
                <a:ea typeface="+mn-ea"/>
                <a:cs typeface="+mn-cs"/>
              </a:defRPr>
            </a:lvl5pPr>
            <a:lvl6pPr marL="2286000" indent="0" algn="l" defTabSz="457200" rtl="0" eaLnBrk="1" latinLnBrk="0" hangingPunct="1">
              <a:spcBef>
                <a:spcPct val="20000"/>
              </a:spcBef>
              <a:spcAft>
                <a:spcPts val="600"/>
              </a:spcAft>
              <a:buClr>
                <a:schemeClr val="accent1"/>
              </a:buClr>
              <a:buFont typeface="Wingdings 2" charset="2"/>
              <a:buNone/>
              <a:defRPr sz="900" kern="1200">
                <a:solidFill>
                  <a:schemeClr val="tx1"/>
                </a:solidFill>
                <a:latin typeface="+mn-lt"/>
                <a:ea typeface="+mn-ea"/>
                <a:cs typeface="+mn-cs"/>
              </a:defRPr>
            </a:lvl6pPr>
            <a:lvl7pPr marL="2743200" indent="0" algn="l" defTabSz="457200" rtl="0" eaLnBrk="1" latinLnBrk="0" hangingPunct="1">
              <a:spcBef>
                <a:spcPct val="20000"/>
              </a:spcBef>
              <a:spcAft>
                <a:spcPts val="600"/>
              </a:spcAft>
              <a:buClr>
                <a:schemeClr val="accent1"/>
              </a:buClr>
              <a:buFont typeface="Wingdings 2" charset="2"/>
              <a:buNone/>
              <a:defRPr sz="900" kern="1200">
                <a:solidFill>
                  <a:schemeClr val="tx1"/>
                </a:solidFill>
                <a:latin typeface="+mn-lt"/>
                <a:ea typeface="+mn-ea"/>
                <a:cs typeface="+mn-cs"/>
              </a:defRPr>
            </a:lvl7pPr>
            <a:lvl8pPr marL="3200400" indent="0" algn="l" defTabSz="457200" rtl="0" eaLnBrk="1" latinLnBrk="0" hangingPunct="1">
              <a:spcBef>
                <a:spcPct val="20000"/>
              </a:spcBef>
              <a:spcAft>
                <a:spcPts val="600"/>
              </a:spcAft>
              <a:buClr>
                <a:schemeClr val="accent1"/>
              </a:buClr>
              <a:buFont typeface="Wingdings 2" charset="2"/>
              <a:buNone/>
              <a:defRPr sz="900" kern="1200">
                <a:solidFill>
                  <a:schemeClr val="tx1"/>
                </a:solidFill>
                <a:latin typeface="+mn-lt"/>
                <a:ea typeface="+mn-ea"/>
                <a:cs typeface="+mn-cs"/>
              </a:defRPr>
            </a:lvl8pPr>
            <a:lvl9pPr marL="3657600" indent="0" algn="l" defTabSz="457200" rtl="0" eaLnBrk="1" latinLnBrk="0" hangingPunct="1">
              <a:spcBef>
                <a:spcPct val="20000"/>
              </a:spcBef>
              <a:spcAft>
                <a:spcPts val="600"/>
              </a:spcAft>
              <a:buClr>
                <a:schemeClr val="accent1"/>
              </a:buClr>
              <a:buFont typeface="Wingdings 2" charset="2"/>
              <a:buNone/>
              <a:defRPr sz="900" kern="1200">
                <a:solidFill>
                  <a:schemeClr val="tx1"/>
                </a:solidFill>
                <a:latin typeface="+mn-lt"/>
                <a:ea typeface="+mn-ea"/>
                <a:cs typeface="+mn-cs"/>
              </a:defRPr>
            </a:lvl9pPr>
          </a:lstStyle>
          <a:p>
            <a:pPr lvl="0"/>
            <a:r>
              <a:rPr lang="de-DE" sz="1200" dirty="0" smtClean="0"/>
              <a:t>die </a:t>
            </a:r>
            <a:r>
              <a:rPr lang="de-DE" sz="1200" dirty="0"/>
              <a:t>Herzkammer –</a:t>
            </a:r>
            <a:r>
              <a:rPr lang="ru-RU" sz="1200" dirty="0"/>
              <a:t>желудочек сердца</a:t>
            </a:r>
          </a:p>
          <a:p>
            <a:pPr lvl="0"/>
            <a:r>
              <a:rPr lang="ru-RU" sz="1200" dirty="0" err="1"/>
              <a:t>der</a:t>
            </a:r>
            <a:r>
              <a:rPr lang="ru-RU" sz="1200" dirty="0"/>
              <a:t> </a:t>
            </a:r>
            <a:r>
              <a:rPr lang="ru-RU" sz="1200" dirty="0" err="1"/>
              <a:t>Sauerstoff</a:t>
            </a:r>
            <a:r>
              <a:rPr lang="ru-RU" sz="1200" dirty="0"/>
              <a:t> - кислород</a:t>
            </a:r>
          </a:p>
          <a:p>
            <a:pPr lvl="0"/>
            <a:r>
              <a:rPr lang="ru-RU" sz="1200" dirty="0" err="1"/>
              <a:t>die</a:t>
            </a:r>
            <a:r>
              <a:rPr lang="ru-RU" sz="1200" dirty="0"/>
              <a:t> </a:t>
            </a:r>
            <a:r>
              <a:rPr lang="ru-RU" sz="1200" dirty="0" err="1"/>
              <a:t>linke</a:t>
            </a:r>
            <a:r>
              <a:rPr lang="ru-RU" sz="1200" dirty="0"/>
              <a:t> </a:t>
            </a:r>
            <a:r>
              <a:rPr lang="ru-RU" sz="1200" dirty="0" err="1"/>
              <a:t>Kammer</a:t>
            </a:r>
            <a:r>
              <a:rPr lang="ru-RU" sz="1200" dirty="0"/>
              <a:t> –левый желудочек</a:t>
            </a:r>
          </a:p>
          <a:p>
            <a:pPr lvl="0"/>
            <a:r>
              <a:rPr lang="ru-RU" sz="1200" dirty="0" err="1"/>
              <a:t>drücken</a:t>
            </a:r>
            <a:r>
              <a:rPr lang="ru-RU" sz="1200" dirty="0"/>
              <a:t> –проталкивать, сжимать</a:t>
            </a:r>
          </a:p>
          <a:p>
            <a:pPr lvl="0"/>
            <a:r>
              <a:rPr lang="ru-RU" sz="1200" dirty="0" err="1"/>
              <a:t>das</a:t>
            </a:r>
            <a:r>
              <a:rPr lang="ru-RU" sz="1200" dirty="0"/>
              <a:t> </a:t>
            </a:r>
            <a:r>
              <a:rPr lang="ru-RU" sz="1200" dirty="0" err="1"/>
              <a:t>Blut</a:t>
            </a:r>
            <a:r>
              <a:rPr lang="ru-RU" sz="1200" dirty="0"/>
              <a:t> –кровь</a:t>
            </a:r>
          </a:p>
          <a:p>
            <a:pPr lvl="0"/>
            <a:r>
              <a:rPr lang="de-DE" sz="1200" dirty="0"/>
              <a:t>die Lunge(n)</a:t>
            </a:r>
            <a:r>
              <a:rPr lang="ru-RU" sz="1200" dirty="0"/>
              <a:t> - легкое</a:t>
            </a:r>
          </a:p>
          <a:p>
            <a:pPr lvl="0"/>
            <a:r>
              <a:rPr lang="de-DE" sz="1200" dirty="0"/>
              <a:t>der Blutkreislauf </a:t>
            </a:r>
            <a:r>
              <a:rPr lang="ru-RU" sz="1200" dirty="0"/>
              <a:t>- кровообращение</a:t>
            </a:r>
          </a:p>
          <a:p>
            <a:pPr lvl="0"/>
            <a:r>
              <a:rPr lang="de-DE" sz="1200" dirty="0"/>
              <a:t>die Körperschlagader, die Aorta –</a:t>
            </a:r>
            <a:r>
              <a:rPr lang="ru-RU" sz="1200" dirty="0"/>
              <a:t>аорта</a:t>
            </a:r>
          </a:p>
          <a:p>
            <a:pPr lvl="0"/>
            <a:r>
              <a:rPr lang="ru-RU" sz="1200" dirty="0" err="1"/>
              <a:t>der</a:t>
            </a:r>
            <a:r>
              <a:rPr lang="ru-RU" sz="1200" dirty="0"/>
              <a:t> </a:t>
            </a:r>
            <a:r>
              <a:rPr lang="ru-RU" sz="1200" dirty="0" err="1"/>
              <a:t>rechte</a:t>
            </a:r>
            <a:r>
              <a:rPr lang="ru-RU" sz="1200" dirty="0"/>
              <a:t> </a:t>
            </a:r>
            <a:r>
              <a:rPr lang="ru-RU" sz="1200" dirty="0" err="1"/>
              <a:t>Vorhof</a:t>
            </a:r>
            <a:r>
              <a:rPr lang="ru-RU" sz="1200" dirty="0"/>
              <a:t> –</a:t>
            </a:r>
            <a:r>
              <a:rPr lang="ru-RU" sz="1200" dirty="0" err="1"/>
              <a:t>правле</a:t>
            </a:r>
            <a:r>
              <a:rPr lang="ru-RU" sz="1200" dirty="0"/>
              <a:t> предсердие</a:t>
            </a:r>
          </a:p>
          <a:p>
            <a:pPr lvl="0"/>
            <a:r>
              <a:rPr lang="ru-RU" sz="1200" dirty="0" err="1"/>
              <a:t>sauerstoffbeladen</a:t>
            </a:r>
            <a:r>
              <a:rPr lang="ru-RU" sz="1200" dirty="0"/>
              <a:t> –</a:t>
            </a:r>
            <a:r>
              <a:rPr lang="ru-RU" sz="1200" dirty="0" err="1"/>
              <a:t>обогощенный</a:t>
            </a:r>
            <a:r>
              <a:rPr lang="ru-RU" sz="1200" dirty="0"/>
              <a:t> кислородом</a:t>
            </a:r>
          </a:p>
          <a:p>
            <a:pPr lvl="0"/>
            <a:r>
              <a:rPr lang="ru-RU" sz="1200" dirty="0" err="1"/>
              <a:t>die</a:t>
            </a:r>
            <a:r>
              <a:rPr lang="ru-RU" sz="1200" dirty="0"/>
              <a:t> </a:t>
            </a:r>
            <a:r>
              <a:rPr lang="ru-RU" sz="1200" dirty="0" err="1"/>
              <a:t>Herzhälfte</a:t>
            </a:r>
            <a:r>
              <a:rPr lang="ru-RU" sz="1200" dirty="0"/>
              <a:t> –сердечная половина</a:t>
            </a:r>
          </a:p>
          <a:p>
            <a:pPr lvl="0"/>
            <a:r>
              <a:rPr lang="de-DE" sz="1200" dirty="0"/>
              <a:t>der Nährstoff (die Nährstoffen) - </a:t>
            </a:r>
            <a:r>
              <a:rPr lang="ru-RU" sz="1200" dirty="0"/>
              <a:t>питательное вещество</a:t>
            </a:r>
          </a:p>
          <a:p>
            <a:pPr lvl="0"/>
            <a:r>
              <a:rPr lang="de-DE" sz="1200" dirty="0"/>
              <a:t>die Herzscheidewand</a:t>
            </a:r>
            <a:r>
              <a:rPr lang="ru-RU" sz="1200" dirty="0"/>
              <a:t> - сердечная </a:t>
            </a:r>
            <a:r>
              <a:rPr lang="ru-RU" sz="1200" dirty="0" smtClean="0"/>
              <a:t>перегородка</a:t>
            </a:r>
            <a:endParaRPr lang="ru-RU" sz="1200" dirty="0"/>
          </a:p>
        </p:txBody>
      </p:sp>
      <p:sp>
        <p:nvSpPr>
          <p:cNvPr id="6" name="Текст 3"/>
          <p:cNvSpPr txBox="1">
            <a:spLocks/>
          </p:cNvSpPr>
          <p:nvPr/>
        </p:nvSpPr>
        <p:spPr>
          <a:xfrm>
            <a:off x="6249702" y="347219"/>
            <a:ext cx="2660650" cy="5513830"/>
          </a:xfrm>
          <a:prstGeom prst="rect">
            <a:avLst/>
          </a:prstGeom>
          <a:effectLst>
            <a:outerShdw blurRad="50800" dir="14400000">
              <a:srgbClr val="000000">
                <a:alpha val="40000"/>
              </a:srgbClr>
            </a:outerShdw>
          </a:effectLst>
        </p:spPr>
        <p:txBody>
          <a:bodyPr vert="horz" lIns="68580" tIns="34290" rIns="68580" bIns="34290" rtlCol="0" anchor="ctr">
            <a:normAutofit/>
          </a:bodyPr>
          <a:lstStyle>
            <a:lvl1pPr marL="0" indent="0" algn="l" defTabSz="457200" rtl="0" eaLnBrk="1" latinLnBrk="0" hangingPunct="1">
              <a:spcBef>
                <a:spcPct val="20000"/>
              </a:spcBef>
              <a:spcAft>
                <a:spcPts val="600"/>
              </a:spcAft>
              <a:buClr>
                <a:schemeClr val="accent1"/>
              </a:buClr>
              <a:buFont typeface="Wingdings 2" charset="2"/>
              <a:buNone/>
              <a:defRPr sz="1400" kern="1200">
                <a:solidFill>
                  <a:schemeClr val="tx1"/>
                </a:solidFill>
                <a:latin typeface="+mn-lt"/>
                <a:ea typeface="+mn-ea"/>
                <a:cs typeface="+mn-cs"/>
              </a:defRPr>
            </a:lvl1pPr>
            <a:lvl2pPr marL="457200" indent="0" algn="l" defTabSz="457200" rtl="0" eaLnBrk="1" latinLnBrk="0" hangingPunct="1">
              <a:spcBef>
                <a:spcPct val="20000"/>
              </a:spcBef>
              <a:spcAft>
                <a:spcPts val="600"/>
              </a:spcAft>
              <a:buClr>
                <a:schemeClr val="accent1"/>
              </a:buClr>
              <a:buFont typeface="Wingdings 2" charset="2"/>
              <a:buNone/>
              <a:defRPr sz="1200" kern="1200">
                <a:solidFill>
                  <a:schemeClr val="tx1"/>
                </a:solidFill>
                <a:latin typeface="+mn-lt"/>
                <a:ea typeface="+mn-ea"/>
                <a:cs typeface="+mn-cs"/>
              </a:defRPr>
            </a:lvl2pPr>
            <a:lvl3pPr marL="914400" indent="0" algn="l" defTabSz="457200" rtl="0" eaLnBrk="1" latinLnBrk="0" hangingPunct="1">
              <a:spcBef>
                <a:spcPct val="20000"/>
              </a:spcBef>
              <a:spcAft>
                <a:spcPts val="600"/>
              </a:spcAft>
              <a:buClr>
                <a:schemeClr val="accent1"/>
              </a:buClr>
              <a:buFont typeface="Wingdings 2" charset="2"/>
              <a:buNone/>
              <a:defRPr sz="1000" kern="1200">
                <a:solidFill>
                  <a:schemeClr val="tx1"/>
                </a:solidFill>
                <a:latin typeface="+mn-lt"/>
                <a:ea typeface="+mn-ea"/>
                <a:cs typeface="+mn-cs"/>
              </a:defRPr>
            </a:lvl3pPr>
            <a:lvl4pPr marL="1371600" indent="0" algn="l" defTabSz="457200" rtl="0" eaLnBrk="1" latinLnBrk="0" hangingPunct="1">
              <a:spcBef>
                <a:spcPct val="20000"/>
              </a:spcBef>
              <a:spcAft>
                <a:spcPts val="600"/>
              </a:spcAft>
              <a:buClr>
                <a:schemeClr val="accent1"/>
              </a:buClr>
              <a:buFont typeface="Wingdings 2" charset="2"/>
              <a:buNone/>
              <a:defRPr sz="900" kern="1200">
                <a:solidFill>
                  <a:schemeClr val="tx1"/>
                </a:solidFill>
                <a:latin typeface="+mn-lt"/>
                <a:ea typeface="+mn-ea"/>
                <a:cs typeface="+mn-cs"/>
              </a:defRPr>
            </a:lvl4pPr>
            <a:lvl5pPr marL="1828800" indent="0" algn="l" defTabSz="457200" rtl="0" eaLnBrk="1" latinLnBrk="0" hangingPunct="1">
              <a:spcBef>
                <a:spcPct val="20000"/>
              </a:spcBef>
              <a:spcAft>
                <a:spcPts val="600"/>
              </a:spcAft>
              <a:buClr>
                <a:schemeClr val="accent1"/>
              </a:buClr>
              <a:buFont typeface="Wingdings 2" charset="2"/>
              <a:buNone/>
              <a:defRPr sz="900" kern="1200">
                <a:solidFill>
                  <a:schemeClr val="tx1"/>
                </a:solidFill>
                <a:latin typeface="+mn-lt"/>
                <a:ea typeface="+mn-ea"/>
                <a:cs typeface="+mn-cs"/>
              </a:defRPr>
            </a:lvl5pPr>
            <a:lvl6pPr marL="2286000" indent="0" algn="l" defTabSz="457200" rtl="0" eaLnBrk="1" latinLnBrk="0" hangingPunct="1">
              <a:spcBef>
                <a:spcPct val="20000"/>
              </a:spcBef>
              <a:spcAft>
                <a:spcPts val="600"/>
              </a:spcAft>
              <a:buClr>
                <a:schemeClr val="accent1"/>
              </a:buClr>
              <a:buFont typeface="Wingdings 2" charset="2"/>
              <a:buNone/>
              <a:defRPr sz="900" kern="1200">
                <a:solidFill>
                  <a:schemeClr val="tx1"/>
                </a:solidFill>
                <a:latin typeface="+mn-lt"/>
                <a:ea typeface="+mn-ea"/>
                <a:cs typeface="+mn-cs"/>
              </a:defRPr>
            </a:lvl6pPr>
            <a:lvl7pPr marL="2743200" indent="0" algn="l" defTabSz="457200" rtl="0" eaLnBrk="1" latinLnBrk="0" hangingPunct="1">
              <a:spcBef>
                <a:spcPct val="20000"/>
              </a:spcBef>
              <a:spcAft>
                <a:spcPts val="600"/>
              </a:spcAft>
              <a:buClr>
                <a:schemeClr val="accent1"/>
              </a:buClr>
              <a:buFont typeface="Wingdings 2" charset="2"/>
              <a:buNone/>
              <a:defRPr sz="900" kern="1200">
                <a:solidFill>
                  <a:schemeClr val="tx1"/>
                </a:solidFill>
                <a:latin typeface="+mn-lt"/>
                <a:ea typeface="+mn-ea"/>
                <a:cs typeface="+mn-cs"/>
              </a:defRPr>
            </a:lvl7pPr>
            <a:lvl8pPr marL="3200400" indent="0" algn="l" defTabSz="457200" rtl="0" eaLnBrk="1" latinLnBrk="0" hangingPunct="1">
              <a:spcBef>
                <a:spcPct val="20000"/>
              </a:spcBef>
              <a:spcAft>
                <a:spcPts val="600"/>
              </a:spcAft>
              <a:buClr>
                <a:schemeClr val="accent1"/>
              </a:buClr>
              <a:buFont typeface="Wingdings 2" charset="2"/>
              <a:buNone/>
              <a:defRPr sz="900" kern="1200">
                <a:solidFill>
                  <a:schemeClr val="tx1"/>
                </a:solidFill>
                <a:latin typeface="+mn-lt"/>
                <a:ea typeface="+mn-ea"/>
                <a:cs typeface="+mn-cs"/>
              </a:defRPr>
            </a:lvl8pPr>
            <a:lvl9pPr marL="3657600" indent="0" algn="l" defTabSz="457200" rtl="0" eaLnBrk="1" latinLnBrk="0" hangingPunct="1">
              <a:spcBef>
                <a:spcPct val="20000"/>
              </a:spcBef>
              <a:spcAft>
                <a:spcPts val="600"/>
              </a:spcAft>
              <a:buClr>
                <a:schemeClr val="accent1"/>
              </a:buClr>
              <a:buFont typeface="Wingdings 2" charset="2"/>
              <a:buNone/>
              <a:defRPr sz="900" kern="1200">
                <a:solidFill>
                  <a:schemeClr val="tx1"/>
                </a:solidFill>
                <a:latin typeface="+mn-lt"/>
                <a:ea typeface="+mn-ea"/>
                <a:cs typeface="+mn-cs"/>
              </a:defRPr>
            </a:lvl9pPr>
          </a:lstStyle>
          <a:p>
            <a:r>
              <a:rPr lang="ru-RU" sz="1200" dirty="0" err="1"/>
              <a:t>die</a:t>
            </a:r>
            <a:r>
              <a:rPr lang="ru-RU" sz="1200" dirty="0"/>
              <a:t> </a:t>
            </a:r>
            <a:r>
              <a:rPr lang="ru-RU" sz="1200" dirty="0" err="1"/>
              <a:t>Scheidewand</a:t>
            </a:r>
            <a:r>
              <a:rPr lang="ru-RU" sz="1200" dirty="0"/>
              <a:t> –перегородка</a:t>
            </a:r>
          </a:p>
          <a:p>
            <a:pPr lvl="0"/>
            <a:r>
              <a:rPr lang="ru-RU" sz="1200" dirty="0" err="1" smtClean="0"/>
              <a:t>standing</a:t>
            </a:r>
            <a:r>
              <a:rPr lang="ru-RU" sz="1200" dirty="0" smtClean="0"/>
              <a:t> </a:t>
            </a:r>
            <a:r>
              <a:rPr lang="ru-RU" sz="1200" dirty="0"/>
              <a:t>–постоянный</a:t>
            </a:r>
          </a:p>
          <a:p>
            <a:pPr lvl="0"/>
            <a:r>
              <a:rPr lang="ru-RU" sz="1200" dirty="0" err="1"/>
              <a:t>trennen</a:t>
            </a:r>
            <a:r>
              <a:rPr lang="ru-RU" sz="1200" dirty="0"/>
              <a:t> –отделять</a:t>
            </a:r>
          </a:p>
          <a:p>
            <a:pPr lvl="0"/>
            <a:r>
              <a:rPr lang="ru-RU" sz="1200" dirty="0" err="1"/>
              <a:t>die</a:t>
            </a:r>
            <a:r>
              <a:rPr lang="ru-RU" sz="1200" dirty="0"/>
              <a:t> </a:t>
            </a:r>
            <a:r>
              <a:rPr lang="ru-RU" sz="1200" dirty="0" err="1"/>
              <a:t>Zipfelklappe</a:t>
            </a:r>
            <a:r>
              <a:rPr lang="ru-RU" sz="1200" dirty="0"/>
              <a:t> (-n) –трехстворчатый клапан</a:t>
            </a:r>
          </a:p>
          <a:p>
            <a:pPr lvl="0"/>
            <a:r>
              <a:rPr lang="de-DE" sz="1200" dirty="0"/>
              <a:t> ist in vier Kammern eingeteilt  - </a:t>
            </a:r>
            <a:r>
              <a:rPr lang="ru-RU" sz="1200" dirty="0"/>
              <a:t>делится на четыре камеры</a:t>
            </a:r>
          </a:p>
          <a:p>
            <a:pPr lvl="0"/>
            <a:r>
              <a:rPr lang="de-DE" sz="1200" dirty="0"/>
              <a:t>…werden voneinander geschieden… -</a:t>
            </a:r>
            <a:r>
              <a:rPr lang="ru-RU" sz="1200" dirty="0"/>
              <a:t>отделяться друг от друга</a:t>
            </a:r>
          </a:p>
          <a:p>
            <a:pPr lvl="0"/>
            <a:r>
              <a:rPr lang="de-DE" sz="1200" dirty="0"/>
              <a:t>… werden durch Muskelpfeiler verschlossen –</a:t>
            </a:r>
            <a:r>
              <a:rPr lang="ru-RU" sz="1200" dirty="0"/>
              <a:t>замыкаться путем мышечных пучков</a:t>
            </a:r>
          </a:p>
          <a:p>
            <a:pPr lvl="0"/>
            <a:r>
              <a:rPr lang="de-DE" sz="1200" dirty="0"/>
              <a:t>ehe –</a:t>
            </a:r>
            <a:r>
              <a:rPr lang="ru-RU" sz="1200" dirty="0"/>
              <a:t>прежде чем</a:t>
            </a:r>
          </a:p>
          <a:p>
            <a:pPr lvl="0"/>
            <a:r>
              <a:rPr lang="de-DE" sz="1200" dirty="0"/>
              <a:t>die Ventiltaschenklappe –</a:t>
            </a:r>
            <a:r>
              <a:rPr lang="ru-RU" sz="1200" dirty="0" err="1"/>
              <a:t>карманообразный</a:t>
            </a:r>
            <a:r>
              <a:rPr lang="ru-RU" sz="1200" dirty="0"/>
              <a:t> клапан</a:t>
            </a:r>
          </a:p>
          <a:p>
            <a:pPr lvl="0"/>
            <a:r>
              <a:rPr lang="de-DE" sz="1200" dirty="0"/>
              <a:t>der Druck (-e) –</a:t>
            </a:r>
            <a:r>
              <a:rPr lang="ru-RU" sz="1200" dirty="0"/>
              <a:t>давление</a:t>
            </a:r>
          </a:p>
          <a:p>
            <a:pPr lvl="0"/>
            <a:r>
              <a:rPr lang="de-DE" sz="1200" dirty="0" err="1"/>
              <a:t>selb</a:t>
            </a:r>
            <a:r>
              <a:rPr lang="ru-RU" sz="1200" dirty="0" err="1"/>
              <a:t>sttätig</a:t>
            </a:r>
            <a:r>
              <a:rPr lang="ru-RU" sz="1200" dirty="0"/>
              <a:t> –автоматический</a:t>
            </a:r>
          </a:p>
          <a:p>
            <a:pPr lvl="0"/>
            <a:r>
              <a:rPr lang="de-DE" sz="1200" dirty="0"/>
              <a:t>drücken</a:t>
            </a:r>
            <a:r>
              <a:rPr lang="ru-RU" sz="1200" dirty="0"/>
              <a:t> - нажимать</a:t>
            </a:r>
          </a:p>
          <a:p>
            <a:pPr lvl="0"/>
            <a:r>
              <a:rPr lang="de-DE" sz="1200" dirty="0"/>
              <a:t>zurückkehren</a:t>
            </a:r>
            <a:r>
              <a:rPr lang="ru-RU" sz="1200" dirty="0"/>
              <a:t> - возвращаться</a:t>
            </a:r>
          </a:p>
          <a:p>
            <a:pPr lvl="0"/>
            <a:r>
              <a:rPr lang="de-DE" sz="1200" dirty="0"/>
              <a:t>pumpen</a:t>
            </a:r>
            <a:r>
              <a:rPr lang="ru-RU" sz="1200" dirty="0"/>
              <a:t> - откачивать</a:t>
            </a:r>
          </a:p>
        </p:txBody>
      </p:sp>
    </p:spTree>
    <p:extLst>
      <p:ext uri="{BB962C8B-B14F-4D97-AF65-F5344CB8AC3E}">
        <p14:creationId xmlns:p14="http://schemas.microsoft.com/office/powerpoint/2010/main" val="1511337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4034" y="282596"/>
            <a:ext cx="7524003" cy="970450"/>
          </a:xfrm>
        </p:spPr>
        <p:txBody>
          <a:bodyPr/>
          <a:lstStyle/>
          <a:p>
            <a:r>
              <a:rPr lang="de-DE" dirty="0"/>
              <a:t>„Herz und Blutkreislauf“  </a:t>
            </a:r>
            <a:endParaRPr lang="ru-RU" dirty="0"/>
          </a:p>
        </p:txBody>
      </p:sp>
      <p:sp>
        <p:nvSpPr>
          <p:cNvPr id="3" name="Объект 2"/>
          <p:cNvSpPr>
            <a:spLocks noGrp="1"/>
          </p:cNvSpPr>
          <p:nvPr>
            <p:ph sz="half" idx="1"/>
          </p:nvPr>
        </p:nvSpPr>
        <p:spPr>
          <a:xfrm>
            <a:off x="614034" y="2310194"/>
            <a:ext cx="7922465" cy="3831114"/>
          </a:xfrm>
        </p:spPr>
        <p:txBody>
          <a:bodyPr>
            <a:normAutofit fontScale="70000" lnSpcReduction="20000"/>
          </a:bodyPr>
          <a:lstStyle/>
          <a:p>
            <a:pPr marL="0" indent="0">
              <a:spcAft>
                <a:spcPts val="1200"/>
              </a:spcAft>
              <a:buNone/>
            </a:pPr>
            <a:r>
              <a:rPr lang="de-DE" dirty="0"/>
              <a:t>	Das Herz besteht aus Muskelgeweben. Im Innern ist das Herz hohl. Anfang und Ende des Kreislaufes ist das Herz. Das Herz ist ein Hohlorgan. Das Herz besteht aus zwei Vorhöfen und zwei Kammern. Die Herzscheidewand teilt das Herz in einen rechten venösen Abschnitt (rechte Vorhof und rechte Kammer) und in einen linken arteriellen Abschnitt (linke Vorhof und linke Kammer). Man unterscheidet den großen und den kleinen Blutkreislauf. </a:t>
            </a:r>
            <a:endParaRPr lang="ru-RU" dirty="0"/>
          </a:p>
          <a:p>
            <a:pPr marL="0" indent="0">
              <a:spcAft>
                <a:spcPts val="1200"/>
              </a:spcAft>
              <a:buNone/>
            </a:pPr>
            <a:r>
              <a:rPr lang="de-DE" dirty="0"/>
              <a:t>	Für die normale Funktion des Herzens ist die Versorgung des Herzmuskels mit Sauerstoff und Nährstoffen notwendig.</a:t>
            </a:r>
            <a:endParaRPr lang="ru-RU" dirty="0"/>
          </a:p>
          <a:p>
            <a:pPr marL="0" indent="0">
              <a:spcAft>
                <a:spcPts val="1200"/>
              </a:spcAft>
              <a:buNone/>
            </a:pPr>
            <a:r>
              <a:rPr lang="de-DE" dirty="0"/>
              <a:t>	Das sauerstoffreiche Blut gelangt in die Organe und Gewebe des Körpers, dort gibt es seinen Sauerstoff ab, nimmt den verbrauchten Sauerstoff auf und fließt wieder zum Herz zurück.</a:t>
            </a:r>
            <a:endParaRPr lang="ru-RU" dirty="0"/>
          </a:p>
          <a:p>
            <a:pPr marL="0" indent="0">
              <a:spcAft>
                <a:spcPts val="1200"/>
              </a:spcAft>
              <a:buNone/>
            </a:pPr>
            <a:r>
              <a:rPr lang="de-DE" dirty="0"/>
              <a:t>Die linke Kammer drückt das Blut in die Aorta. Das zurückgekehrte Blut sammelt sich im rechten Vorhof. Der rechte Vorhof drückt das Blut in die rechte Kammer.</a:t>
            </a:r>
            <a:endParaRPr lang="ru-RU" dirty="0"/>
          </a:p>
          <a:p>
            <a:pPr marL="0" indent="0">
              <a:spcAft>
                <a:spcPts val="1200"/>
              </a:spcAft>
              <a:buNone/>
            </a:pPr>
            <a:r>
              <a:rPr lang="de-DE" dirty="0"/>
              <a:t>Die rechte Kammer drückt das Blut in die Lungen. In die Lungen wird das Blut mit Sauerstoff angereichert. Aus den Lungen kehrt das Blut in den linken Vorhof zurück.</a:t>
            </a:r>
            <a:endParaRPr lang="ru-RU" dirty="0"/>
          </a:p>
          <a:p>
            <a:pPr marL="0" indent="0">
              <a:spcAft>
                <a:spcPts val="1200"/>
              </a:spcAft>
              <a:buNone/>
            </a:pPr>
            <a:r>
              <a:rPr lang="de-DE" dirty="0"/>
              <a:t>Wenn das Kreislaufsystem normal arbeitet, wird der Körper mit Sauerstoff versorgt, und es ist das Zusammenwirken der anderen Körpersysteme ohne Störung möglich</a:t>
            </a:r>
            <a:r>
              <a:rPr lang="de-DE" dirty="0" smtClean="0"/>
              <a:t>.</a:t>
            </a:r>
            <a:endParaRPr lang="ru-RU" dirty="0"/>
          </a:p>
        </p:txBody>
      </p:sp>
    </p:spTree>
    <p:extLst>
      <p:ext uri="{BB962C8B-B14F-4D97-AF65-F5344CB8AC3E}">
        <p14:creationId xmlns:p14="http://schemas.microsoft.com/office/powerpoint/2010/main" val="31984012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09996" y="630068"/>
            <a:ext cx="7524003" cy="970450"/>
          </a:xfrm>
        </p:spPr>
        <p:txBody>
          <a:bodyPr/>
          <a:lstStyle/>
          <a:p>
            <a:r>
              <a:rPr lang="de-DE" sz="2800" dirty="0"/>
              <a:t>Übung 1. Wählen Sie die passende russische Übersetzung folgender Wortgruppen</a:t>
            </a:r>
            <a:r>
              <a:rPr lang="de-DE" sz="2800" dirty="0" smtClean="0"/>
              <a:t>:</a:t>
            </a:r>
            <a:endParaRPr lang="ru-RU" sz="2800" dirty="0"/>
          </a:p>
        </p:txBody>
      </p:sp>
      <p:sp>
        <p:nvSpPr>
          <p:cNvPr id="3" name="Текст 2"/>
          <p:cNvSpPr>
            <a:spLocks noGrp="1"/>
          </p:cNvSpPr>
          <p:nvPr>
            <p:ph type="body" idx="1"/>
          </p:nvPr>
        </p:nvSpPr>
        <p:spPr>
          <a:xfrm>
            <a:off x="809996" y="2266315"/>
            <a:ext cx="3670723" cy="576262"/>
          </a:xfrm>
        </p:spPr>
        <p:txBody>
          <a:bodyPr/>
          <a:lstStyle/>
          <a:p>
            <a:pPr algn="l"/>
            <a:r>
              <a:rPr lang="ru-RU" dirty="0" smtClean="0"/>
              <a:t>А</a:t>
            </a:r>
            <a:endParaRPr lang="ru-RU" dirty="0"/>
          </a:p>
        </p:txBody>
      </p:sp>
      <p:sp>
        <p:nvSpPr>
          <p:cNvPr id="4" name="Объект 3"/>
          <p:cNvSpPr>
            <a:spLocks noGrp="1"/>
          </p:cNvSpPr>
          <p:nvPr>
            <p:ph sz="half" idx="2"/>
          </p:nvPr>
        </p:nvSpPr>
        <p:spPr>
          <a:xfrm>
            <a:off x="809996" y="3089465"/>
            <a:ext cx="3687391" cy="3109913"/>
          </a:xfrm>
        </p:spPr>
        <p:txBody>
          <a:bodyPr/>
          <a:lstStyle/>
          <a:p>
            <a:pPr>
              <a:buFont typeface="+mj-lt"/>
              <a:buAutoNum type="arabicPeriod"/>
            </a:pPr>
            <a:r>
              <a:rPr lang="de-DE" dirty="0"/>
              <a:t>die linke </a:t>
            </a:r>
            <a:r>
              <a:rPr lang="de-DE" dirty="0" smtClean="0"/>
              <a:t>Kammer</a:t>
            </a:r>
            <a:endParaRPr lang="ru-RU" dirty="0" smtClean="0"/>
          </a:p>
          <a:p>
            <a:pPr>
              <a:buFont typeface="+mj-lt"/>
              <a:buAutoNum type="arabicPeriod"/>
            </a:pPr>
            <a:r>
              <a:rPr lang="de-DE" dirty="0"/>
              <a:t>der rechte </a:t>
            </a:r>
            <a:r>
              <a:rPr lang="de-DE" dirty="0" smtClean="0"/>
              <a:t>Vorhof</a:t>
            </a:r>
            <a:endParaRPr lang="ru-RU" dirty="0" smtClean="0"/>
          </a:p>
          <a:p>
            <a:pPr>
              <a:buFont typeface="+mj-lt"/>
              <a:buAutoNum type="arabicPeriod"/>
            </a:pPr>
            <a:r>
              <a:rPr lang="de-DE" dirty="0"/>
              <a:t>kraftvoll </a:t>
            </a:r>
            <a:r>
              <a:rPr lang="de-DE" dirty="0" smtClean="0"/>
              <a:t>hinauspressen</a:t>
            </a:r>
            <a:endParaRPr lang="ru-RU" dirty="0" smtClean="0"/>
          </a:p>
          <a:p>
            <a:pPr>
              <a:buFont typeface="+mj-lt"/>
              <a:buAutoNum type="arabicPeriod"/>
            </a:pPr>
            <a:r>
              <a:rPr lang="de-DE" dirty="0"/>
              <a:t>saeurstoffbeladenes </a:t>
            </a:r>
            <a:r>
              <a:rPr lang="de-DE" dirty="0" smtClean="0"/>
              <a:t>Blut</a:t>
            </a:r>
            <a:endParaRPr lang="ru-RU" dirty="0" smtClean="0"/>
          </a:p>
          <a:p>
            <a:pPr>
              <a:buFont typeface="+mj-lt"/>
              <a:buAutoNum type="arabicPeriod"/>
            </a:pPr>
            <a:r>
              <a:rPr lang="de-DE" dirty="0"/>
              <a:t>aus Muskelgewebe bestehen</a:t>
            </a:r>
            <a:endParaRPr lang="ru-RU" dirty="0" smtClean="0"/>
          </a:p>
          <a:p>
            <a:endParaRPr lang="ru-RU" dirty="0"/>
          </a:p>
        </p:txBody>
      </p:sp>
      <p:sp>
        <p:nvSpPr>
          <p:cNvPr id="6" name="Объект 5"/>
          <p:cNvSpPr>
            <a:spLocks noGrp="1"/>
          </p:cNvSpPr>
          <p:nvPr>
            <p:ph sz="quarter" idx="4"/>
          </p:nvPr>
        </p:nvSpPr>
        <p:spPr>
          <a:xfrm>
            <a:off x="4663280" y="3089465"/>
            <a:ext cx="3670720" cy="3109913"/>
          </a:xfrm>
        </p:spPr>
        <p:txBody>
          <a:bodyPr/>
          <a:lstStyle/>
          <a:p>
            <a:pPr>
              <a:buAutoNum type="alphaLcPeriod"/>
            </a:pPr>
            <a:r>
              <a:rPr lang="ru-RU" dirty="0" smtClean="0"/>
              <a:t>состоять </a:t>
            </a:r>
            <a:r>
              <a:rPr lang="ru-RU" dirty="0"/>
              <a:t>из мышечной </a:t>
            </a:r>
            <a:r>
              <a:rPr lang="ru-RU" dirty="0" smtClean="0"/>
              <a:t>ткани</a:t>
            </a:r>
            <a:endParaRPr lang="en-US" dirty="0" smtClean="0"/>
          </a:p>
          <a:p>
            <a:pPr>
              <a:buAutoNum type="alphaLcPeriod"/>
            </a:pPr>
            <a:r>
              <a:rPr lang="ru-RU" dirty="0" smtClean="0"/>
              <a:t>кровь</a:t>
            </a:r>
            <a:r>
              <a:rPr lang="de-DE" dirty="0"/>
              <a:t>, </a:t>
            </a:r>
            <a:r>
              <a:rPr lang="ru-RU" dirty="0" smtClean="0"/>
              <a:t>обогащенная кислородом</a:t>
            </a:r>
            <a:endParaRPr lang="de-DE" dirty="0"/>
          </a:p>
          <a:p>
            <a:pPr>
              <a:buAutoNum type="alphaLcPeriod"/>
            </a:pPr>
            <a:r>
              <a:rPr lang="ru-RU" dirty="0"/>
              <a:t>левый </a:t>
            </a:r>
            <a:r>
              <a:rPr lang="ru-RU" dirty="0" smtClean="0"/>
              <a:t>желудочек</a:t>
            </a:r>
            <a:endParaRPr lang="en-US" dirty="0" smtClean="0"/>
          </a:p>
          <a:p>
            <a:pPr>
              <a:buAutoNum type="alphaLcPeriod"/>
            </a:pPr>
            <a:r>
              <a:rPr lang="ru-RU" dirty="0"/>
              <a:t>выталкивать с </a:t>
            </a:r>
            <a:r>
              <a:rPr lang="ru-RU" dirty="0" smtClean="0"/>
              <a:t>силой</a:t>
            </a:r>
            <a:endParaRPr lang="en-US" dirty="0" smtClean="0"/>
          </a:p>
          <a:p>
            <a:pPr>
              <a:buAutoNum type="alphaLcPeriod"/>
            </a:pPr>
            <a:r>
              <a:rPr lang="ru-RU" dirty="0"/>
              <a:t>правое предсердие</a:t>
            </a:r>
          </a:p>
        </p:txBody>
      </p:sp>
    </p:spTree>
    <p:extLst>
      <p:ext uri="{BB962C8B-B14F-4D97-AF65-F5344CB8AC3E}">
        <p14:creationId xmlns:p14="http://schemas.microsoft.com/office/powerpoint/2010/main" val="7037943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09996" y="687196"/>
            <a:ext cx="7524003" cy="970450"/>
          </a:xfrm>
        </p:spPr>
        <p:txBody>
          <a:bodyPr/>
          <a:lstStyle/>
          <a:p>
            <a:r>
              <a:rPr lang="de-DE" sz="2800" dirty="0"/>
              <a:t>Übung 1. Wählen Sie die passende russische Übersetzung folgender Wortgruppen</a:t>
            </a:r>
            <a:r>
              <a:rPr lang="de-DE" sz="2800" dirty="0" smtClean="0"/>
              <a:t>:</a:t>
            </a:r>
            <a:endParaRPr lang="ru-RU" sz="2800" dirty="0"/>
          </a:p>
        </p:txBody>
      </p:sp>
      <p:sp>
        <p:nvSpPr>
          <p:cNvPr id="3" name="Текст 2"/>
          <p:cNvSpPr>
            <a:spLocks noGrp="1"/>
          </p:cNvSpPr>
          <p:nvPr>
            <p:ph type="body" idx="1"/>
          </p:nvPr>
        </p:nvSpPr>
        <p:spPr>
          <a:xfrm>
            <a:off x="809996" y="2266315"/>
            <a:ext cx="3670723" cy="576262"/>
          </a:xfrm>
        </p:spPr>
        <p:txBody>
          <a:bodyPr/>
          <a:lstStyle/>
          <a:p>
            <a:pPr algn="l"/>
            <a:r>
              <a:rPr lang="en-US" dirty="0" smtClean="0"/>
              <a:t>B</a:t>
            </a:r>
            <a:endParaRPr lang="ru-RU" dirty="0"/>
          </a:p>
        </p:txBody>
      </p:sp>
      <p:sp>
        <p:nvSpPr>
          <p:cNvPr id="4" name="Объект 3"/>
          <p:cNvSpPr>
            <a:spLocks noGrp="1"/>
          </p:cNvSpPr>
          <p:nvPr>
            <p:ph sz="half" idx="2"/>
          </p:nvPr>
        </p:nvSpPr>
        <p:spPr>
          <a:xfrm>
            <a:off x="809996" y="3089465"/>
            <a:ext cx="3687391" cy="3109913"/>
          </a:xfrm>
        </p:spPr>
        <p:txBody>
          <a:bodyPr/>
          <a:lstStyle/>
          <a:p>
            <a:pPr>
              <a:buFont typeface="+mj-lt"/>
              <a:buAutoNum type="arabicPeriod"/>
            </a:pPr>
            <a:r>
              <a:rPr lang="de-DE" dirty="0" smtClean="0"/>
              <a:t>im </a:t>
            </a:r>
            <a:r>
              <a:rPr lang="de-DE" dirty="0"/>
              <a:t>Innern des </a:t>
            </a:r>
            <a:r>
              <a:rPr lang="de-DE" dirty="0" smtClean="0"/>
              <a:t>Herzens </a:t>
            </a:r>
          </a:p>
          <a:p>
            <a:pPr>
              <a:buFont typeface="+mj-lt"/>
              <a:buAutoNum type="arabicPeriod"/>
            </a:pPr>
            <a:r>
              <a:rPr lang="de-DE" dirty="0"/>
              <a:t>voneinander </a:t>
            </a:r>
            <a:r>
              <a:rPr lang="de-DE" dirty="0" smtClean="0"/>
              <a:t>scheiden</a:t>
            </a:r>
          </a:p>
          <a:p>
            <a:pPr>
              <a:buFont typeface="+mj-lt"/>
              <a:buAutoNum type="arabicPeriod"/>
            </a:pPr>
            <a:r>
              <a:rPr lang="de-DE" dirty="0"/>
              <a:t>durch Scheidewand </a:t>
            </a:r>
            <a:r>
              <a:rPr lang="de-DE" dirty="0" smtClean="0"/>
              <a:t>trennen</a:t>
            </a:r>
          </a:p>
          <a:p>
            <a:pPr>
              <a:buFont typeface="+mj-lt"/>
              <a:buAutoNum type="arabicPeriod"/>
            </a:pPr>
            <a:r>
              <a:rPr lang="de-DE" dirty="0"/>
              <a:t>der Schlag </a:t>
            </a:r>
            <a:r>
              <a:rPr lang="de-DE" dirty="0" smtClean="0"/>
              <a:t>Herzens</a:t>
            </a:r>
          </a:p>
          <a:p>
            <a:pPr>
              <a:buFont typeface="+mj-lt"/>
              <a:buAutoNum type="arabicPeriod"/>
            </a:pPr>
            <a:r>
              <a:rPr lang="de-DE" dirty="0"/>
              <a:t>die großen Schlagadern</a:t>
            </a:r>
            <a:endParaRPr lang="ru-RU" dirty="0"/>
          </a:p>
        </p:txBody>
      </p:sp>
      <p:sp>
        <p:nvSpPr>
          <p:cNvPr id="6" name="Объект 5"/>
          <p:cNvSpPr>
            <a:spLocks noGrp="1"/>
          </p:cNvSpPr>
          <p:nvPr>
            <p:ph sz="quarter" idx="4"/>
          </p:nvPr>
        </p:nvSpPr>
        <p:spPr>
          <a:xfrm>
            <a:off x="4663280" y="3089465"/>
            <a:ext cx="3670720" cy="3109913"/>
          </a:xfrm>
        </p:spPr>
        <p:txBody>
          <a:bodyPr/>
          <a:lstStyle/>
          <a:p>
            <a:pPr>
              <a:buAutoNum type="alphaLcPeriod"/>
            </a:pPr>
            <a:r>
              <a:rPr lang="ru-RU" dirty="0" smtClean="0"/>
              <a:t>отделять </a:t>
            </a:r>
            <a:r>
              <a:rPr lang="ru-RU" dirty="0"/>
              <a:t>друг от </a:t>
            </a:r>
            <a:r>
              <a:rPr lang="ru-RU" dirty="0" smtClean="0"/>
              <a:t>друга</a:t>
            </a:r>
            <a:endParaRPr lang="en-US" dirty="0" smtClean="0"/>
          </a:p>
          <a:p>
            <a:pPr>
              <a:buAutoNum type="alphaLcPeriod"/>
            </a:pPr>
            <a:r>
              <a:rPr lang="ru-RU" dirty="0" smtClean="0"/>
              <a:t>разделять перегородкой</a:t>
            </a:r>
            <a:endParaRPr lang="en-US" dirty="0"/>
          </a:p>
          <a:p>
            <a:pPr>
              <a:buAutoNum type="alphaLcPeriod"/>
            </a:pPr>
            <a:r>
              <a:rPr lang="ru-RU" dirty="0" smtClean="0"/>
              <a:t>большие артерии</a:t>
            </a:r>
            <a:endParaRPr lang="en-US" dirty="0" smtClean="0"/>
          </a:p>
          <a:p>
            <a:pPr>
              <a:buAutoNum type="alphaLcPeriod"/>
            </a:pPr>
            <a:r>
              <a:rPr lang="ru-RU" dirty="0"/>
              <a:t>внутри </a:t>
            </a:r>
            <a:r>
              <a:rPr lang="ru-RU" dirty="0" smtClean="0"/>
              <a:t>сердца</a:t>
            </a:r>
            <a:endParaRPr lang="en-US" dirty="0" smtClean="0"/>
          </a:p>
          <a:p>
            <a:pPr>
              <a:buAutoNum type="alphaLcPeriod"/>
            </a:pPr>
            <a:r>
              <a:rPr lang="ru-RU" dirty="0"/>
              <a:t>биение сердца</a:t>
            </a:r>
          </a:p>
        </p:txBody>
      </p:sp>
    </p:spTree>
    <p:extLst>
      <p:ext uri="{BB962C8B-B14F-4D97-AF65-F5344CB8AC3E}">
        <p14:creationId xmlns:p14="http://schemas.microsoft.com/office/powerpoint/2010/main" val="21495667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09996" y="687196"/>
            <a:ext cx="7524003" cy="970450"/>
          </a:xfrm>
        </p:spPr>
        <p:txBody>
          <a:bodyPr/>
          <a:lstStyle/>
          <a:p>
            <a:r>
              <a:rPr lang="de-DE" sz="2800" dirty="0"/>
              <a:t>Übung 2. Setzen Sie sinngemäß die rechts angegebenen Wörter und Wortgruppen ein:</a:t>
            </a:r>
            <a:endParaRPr lang="ru-RU" sz="2800" dirty="0"/>
          </a:p>
        </p:txBody>
      </p:sp>
      <p:sp>
        <p:nvSpPr>
          <p:cNvPr id="4" name="Объект 3"/>
          <p:cNvSpPr>
            <a:spLocks noGrp="1"/>
          </p:cNvSpPr>
          <p:nvPr>
            <p:ph sz="half" idx="2"/>
          </p:nvPr>
        </p:nvSpPr>
        <p:spPr>
          <a:xfrm>
            <a:off x="733796" y="2675808"/>
            <a:ext cx="3687391" cy="3109913"/>
          </a:xfrm>
        </p:spPr>
        <p:txBody>
          <a:bodyPr/>
          <a:lstStyle/>
          <a:p>
            <a:pPr>
              <a:buFont typeface="+mj-lt"/>
              <a:buAutoNum type="arabicPeriod"/>
            </a:pPr>
            <a:r>
              <a:rPr lang="de-DE" dirty="0"/>
              <a:t>Das Herz besteht aus</a:t>
            </a:r>
            <a:r>
              <a:rPr lang="de-DE" dirty="0" smtClean="0"/>
              <a:t>…</a:t>
            </a:r>
          </a:p>
          <a:p>
            <a:pPr>
              <a:buFont typeface="+mj-lt"/>
              <a:buAutoNum type="arabicPeriod"/>
            </a:pPr>
            <a:r>
              <a:rPr lang="de-DE" dirty="0"/>
              <a:t>Die </a:t>
            </a:r>
            <a:r>
              <a:rPr lang="de-DE" dirty="0" err="1"/>
              <a:t>Hohlung</a:t>
            </a:r>
            <a:r>
              <a:rPr lang="de-DE" dirty="0"/>
              <a:t> des Herzens ist</a:t>
            </a:r>
            <a:r>
              <a:rPr lang="de-DE" dirty="0" smtClean="0"/>
              <a:t>…</a:t>
            </a:r>
          </a:p>
          <a:p>
            <a:pPr>
              <a:buFont typeface="+mj-lt"/>
              <a:buAutoNum type="arabicPeriod"/>
            </a:pPr>
            <a:r>
              <a:rPr lang="de-DE" dirty="0"/>
              <a:t>Der rechte Vorhof drückt das Blut</a:t>
            </a:r>
            <a:r>
              <a:rPr lang="de-DE" dirty="0" smtClean="0"/>
              <a:t>…</a:t>
            </a:r>
          </a:p>
          <a:p>
            <a:pPr>
              <a:buFont typeface="+mj-lt"/>
              <a:buAutoNum type="arabicPeriod"/>
            </a:pPr>
            <a:r>
              <a:rPr lang="de-DE" dirty="0" smtClean="0"/>
              <a:t>Das </a:t>
            </a:r>
            <a:r>
              <a:rPr lang="de-DE" dirty="0"/>
              <a:t>sauerstoffbeladene Blut </a:t>
            </a:r>
            <a:r>
              <a:rPr lang="de-DE" dirty="0" smtClean="0"/>
              <a:t>kehrt…</a:t>
            </a:r>
          </a:p>
          <a:p>
            <a:pPr>
              <a:buFont typeface="+mj-lt"/>
              <a:buAutoNum type="arabicPeriod"/>
            </a:pPr>
            <a:r>
              <a:rPr lang="de-DE" dirty="0" smtClean="0"/>
              <a:t>Aus </a:t>
            </a:r>
            <a:r>
              <a:rPr lang="de-DE" dirty="0"/>
              <a:t>den Lungen … </a:t>
            </a:r>
            <a:r>
              <a:rPr lang="de-DE" dirty="0" smtClean="0"/>
              <a:t>zurück.</a:t>
            </a:r>
            <a:endParaRPr lang="ru-RU" dirty="0"/>
          </a:p>
        </p:txBody>
      </p:sp>
      <p:sp>
        <p:nvSpPr>
          <p:cNvPr id="6" name="Объект 5"/>
          <p:cNvSpPr>
            <a:spLocks noGrp="1"/>
          </p:cNvSpPr>
          <p:nvPr>
            <p:ph sz="quarter" idx="4"/>
          </p:nvPr>
        </p:nvSpPr>
        <p:spPr>
          <a:xfrm>
            <a:off x="4663279" y="2675808"/>
            <a:ext cx="3670720" cy="3109913"/>
          </a:xfrm>
        </p:spPr>
        <p:txBody>
          <a:bodyPr/>
          <a:lstStyle/>
          <a:p>
            <a:pPr>
              <a:buAutoNum type="alphaLcPeriod"/>
            </a:pPr>
            <a:r>
              <a:rPr lang="de-DE" dirty="0"/>
              <a:t>in vier </a:t>
            </a:r>
            <a:r>
              <a:rPr lang="de-DE" dirty="0" smtClean="0"/>
              <a:t>Kammern</a:t>
            </a:r>
          </a:p>
          <a:p>
            <a:pPr>
              <a:buAutoNum type="alphaLcPeriod"/>
            </a:pPr>
            <a:r>
              <a:rPr lang="de-DE" dirty="0"/>
              <a:t>in die </a:t>
            </a:r>
            <a:r>
              <a:rPr lang="de-DE" dirty="0" smtClean="0"/>
              <a:t>Lungen</a:t>
            </a:r>
          </a:p>
          <a:p>
            <a:pPr>
              <a:buFont typeface="Wingdings 2" charset="2"/>
              <a:buAutoNum type="alphaLcPeriod"/>
            </a:pPr>
            <a:r>
              <a:rPr lang="de-DE" dirty="0"/>
              <a:t>in den linken Vorhof</a:t>
            </a:r>
            <a:endParaRPr lang="ru-RU" dirty="0"/>
          </a:p>
          <a:p>
            <a:pPr>
              <a:buAutoNum type="alphaLcPeriod"/>
            </a:pPr>
            <a:r>
              <a:rPr lang="de-DE" dirty="0"/>
              <a:t>Muskelgewebe</a:t>
            </a:r>
            <a:endParaRPr lang="de-DE" dirty="0" smtClean="0"/>
          </a:p>
          <a:p>
            <a:pPr>
              <a:buAutoNum type="alphaLcPeriod"/>
            </a:pPr>
            <a:r>
              <a:rPr lang="de-DE" dirty="0"/>
              <a:t>in die rechte Kammer</a:t>
            </a:r>
            <a:endParaRPr lang="en-US" dirty="0" smtClean="0"/>
          </a:p>
        </p:txBody>
      </p:sp>
    </p:spTree>
    <p:extLst>
      <p:ext uri="{BB962C8B-B14F-4D97-AF65-F5344CB8AC3E}">
        <p14:creationId xmlns:p14="http://schemas.microsoft.com/office/powerpoint/2010/main" val="38973570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8717" y="211708"/>
            <a:ext cx="7524003" cy="970450"/>
          </a:xfrm>
        </p:spPr>
        <p:txBody>
          <a:bodyPr/>
          <a:lstStyle/>
          <a:p>
            <a:r>
              <a:rPr lang="de-DE" sz="2800" dirty="0"/>
              <a:t>Übung 3. Nennen die Synonympaare</a:t>
            </a:r>
            <a:endParaRPr lang="ru-RU" sz="2800" dirty="0"/>
          </a:p>
        </p:txBody>
      </p:sp>
      <p:sp>
        <p:nvSpPr>
          <p:cNvPr id="4" name="Объект 3"/>
          <p:cNvSpPr>
            <a:spLocks noGrp="1"/>
          </p:cNvSpPr>
          <p:nvPr>
            <p:ph sz="half" idx="2"/>
          </p:nvPr>
        </p:nvSpPr>
        <p:spPr>
          <a:xfrm>
            <a:off x="793327" y="2632265"/>
            <a:ext cx="3687391" cy="3109913"/>
          </a:xfrm>
        </p:spPr>
        <p:txBody>
          <a:bodyPr/>
          <a:lstStyle/>
          <a:p>
            <a:pPr>
              <a:buFont typeface="+mj-lt"/>
              <a:buAutoNum type="arabicPeriod"/>
            </a:pPr>
            <a:r>
              <a:rPr lang="de-DE" dirty="0"/>
              <a:t>fließen 	</a:t>
            </a:r>
            <a:endParaRPr lang="de-DE" dirty="0" smtClean="0"/>
          </a:p>
          <a:p>
            <a:pPr>
              <a:buFont typeface="+mj-lt"/>
              <a:buAutoNum type="arabicPeriod"/>
            </a:pPr>
            <a:r>
              <a:rPr lang="de-DE" dirty="0" smtClean="0"/>
              <a:t>selbsttätig</a:t>
            </a:r>
          </a:p>
          <a:p>
            <a:pPr>
              <a:buFont typeface="+mj-lt"/>
              <a:buAutoNum type="arabicPeriod"/>
            </a:pPr>
            <a:r>
              <a:rPr lang="de-DE" dirty="0"/>
              <a:t>scheiden 	</a:t>
            </a:r>
            <a:endParaRPr lang="de-DE" dirty="0" smtClean="0"/>
          </a:p>
          <a:p>
            <a:pPr>
              <a:buFont typeface="+mj-lt"/>
              <a:buAutoNum type="arabicPeriod"/>
            </a:pPr>
            <a:r>
              <a:rPr lang="de-DE" dirty="0" smtClean="0"/>
              <a:t>hohl</a:t>
            </a:r>
          </a:p>
          <a:p>
            <a:pPr>
              <a:buFont typeface="+mj-lt"/>
              <a:buAutoNum type="arabicPeriod"/>
            </a:pPr>
            <a:r>
              <a:rPr lang="de-DE" dirty="0"/>
              <a:t>pressen </a:t>
            </a:r>
            <a:endParaRPr lang="de-DE" dirty="0" smtClean="0"/>
          </a:p>
          <a:p>
            <a:pPr>
              <a:buFont typeface="+mj-lt"/>
              <a:buAutoNum type="arabicPeriod"/>
            </a:pPr>
            <a:endParaRPr lang="de-DE" dirty="0" smtClean="0"/>
          </a:p>
        </p:txBody>
      </p:sp>
      <p:sp>
        <p:nvSpPr>
          <p:cNvPr id="6" name="Объект 5"/>
          <p:cNvSpPr>
            <a:spLocks noGrp="1"/>
          </p:cNvSpPr>
          <p:nvPr>
            <p:ph sz="quarter" idx="4"/>
          </p:nvPr>
        </p:nvSpPr>
        <p:spPr>
          <a:xfrm>
            <a:off x="4572000" y="2632265"/>
            <a:ext cx="3670720" cy="3109913"/>
          </a:xfrm>
        </p:spPr>
        <p:txBody>
          <a:bodyPr/>
          <a:lstStyle/>
          <a:p>
            <a:pPr>
              <a:buAutoNum type="alphaLcPeriod"/>
            </a:pPr>
            <a:r>
              <a:rPr lang="de-DE" dirty="0" smtClean="0"/>
              <a:t>unwillkürlich</a:t>
            </a:r>
          </a:p>
          <a:p>
            <a:pPr>
              <a:buAutoNum type="alphaLcPeriod"/>
            </a:pPr>
            <a:r>
              <a:rPr lang="de-DE" dirty="0" smtClean="0"/>
              <a:t>trennen</a:t>
            </a:r>
          </a:p>
          <a:p>
            <a:pPr>
              <a:buFont typeface="Wingdings 2" charset="2"/>
              <a:buAutoNum type="alphaLcPeriod"/>
            </a:pPr>
            <a:r>
              <a:rPr lang="de-DE" dirty="0" smtClean="0"/>
              <a:t>strömen</a:t>
            </a:r>
          </a:p>
          <a:p>
            <a:pPr>
              <a:buFont typeface="Wingdings 2" charset="2"/>
              <a:buAutoNum type="alphaLcPeriod"/>
            </a:pPr>
            <a:r>
              <a:rPr lang="de-DE" dirty="0" smtClean="0"/>
              <a:t>drücken</a:t>
            </a:r>
          </a:p>
          <a:p>
            <a:pPr>
              <a:buFont typeface="Wingdings 2" charset="2"/>
              <a:buAutoNum type="alphaLcPeriod"/>
            </a:pPr>
            <a:r>
              <a:rPr lang="de-DE" dirty="0"/>
              <a:t>leer</a:t>
            </a:r>
            <a:endParaRPr lang="ru-RU" dirty="0"/>
          </a:p>
        </p:txBody>
      </p:sp>
    </p:spTree>
    <p:extLst>
      <p:ext uri="{BB962C8B-B14F-4D97-AF65-F5344CB8AC3E}">
        <p14:creationId xmlns:p14="http://schemas.microsoft.com/office/powerpoint/2010/main" val="3358963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8717" y="211708"/>
            <a:ext cx="7524003" cy="970450"/>
          </a:xfrm>
        </p:spPr>
        <p:txBody>
          <a:bodyPr/>
          <a:lstStyle/>
          <a:p>
            <a:r>
              <a:rPr lang="de-DE" sz="2800" dirty="0"/>
              <a:t>Übung 4. Nennen Sie die </a:t>
            </a:r>
            <a:r>
              <a:rPr lang="de-DE" sz="2800" dirty="0" err="1"/>
              <a:t>Antonympaare</a:t>
            </a:r>
            <a:endParaRPr lang="ru-RU" sz="2800" dirty="0"/>
          </a:p>
        </p:txBody>
      </p:sp>
      <p:sp>
        <p:nvSpPr>
          <p:cNvPr id="4" name="Объект 3"/>
          <p:cNvSpPr>
            <a:spLocks noGrp="1"/>
          </p:cNvSpPr>
          <p:nvPr>
            <p:ph sz="half" idx="2"/>
          </p:nvPr>
        </p:nvSpPr>
        <p:spPr>
          <a:xfrm>
            <a:off x="793327" y="2664922"/>
            <a:ext cx="3687391" cy="3109913"/>
          </a:xfrm>
        </p:spPr>
        <p:txBody>
          <a:bodyPr/>
          <a:lstStyle/>
          <a:p>
            <a:pPr>
              <a:buFont typeface="+mj-lt"/>
              <a:buAutoNum type="arabicPeriod"/>
            </a:pPr>
            <a:r>
              <a:rPr lang="de-DE" dirty="0"/>
              <a:t>pressen 	</a:t>
            </a:r>
            <a:r>
              <a:rPr lang="de-DE" dirty="0" smtClean="0"/>
              <a:t> </a:t>
            </a:r>
            <a:r>
              <a:rPr lang="de-DE" dirty="0"/>
              <a:t>	</a:t>
            </a:r>
            <a:endParaRPr lang="de-DE" dirty="0" smtClean="0"/>
          </a:p>
          <a:p>
            <a:pPr>
              <a:buFont typeface="+mj-lt"/>
              <a:buAutoNum type="arabicPeriod"/>
            </a:pPr>
            <a:r>
              <a:rPr lang="de-DE" dirty="0" smtClean="0"/>
              <a:t>vorwärts</a:t>
            </a:r>
          </a:p>
          <a:p>
            <a:pPr>
              <a:buFont typeface="+mj-lt"/>
              <a:buAutoNum type="arabicPeriod"/>
            </a:pPr>
            <a:r>
              <a:rPr lang="de-DE" dirty="0" smtClean="0"/>
              <a:t>getrennt</a:t>
            </a:r>
          </a:p>
          <a:p>
            <a:pPr>
              <a:buFont typeface="+mj-lt"/>
              <a:buAutoNum type="arabicPeriod"/>
            </a:pPr>
            <a:r>
              <a:rPr lang="de-DE" dirty="0"/>
              <a:t>scheiden 	</a:t>
            </a:r>
            <a:endParaRPr lang="de-DE" dirty="0" smtClean="0"/>
          </a:p>
          <a:p>
            <a:pPr marL="0" indent="0">
              <a:buNone/>
            </a:pPr>
            <a:endParaRPr lang="de-DE" dirty="0" smtClean="0"/>
          </a:p>
        </p:txBody>
      </p:sp>
      <p:sp>
        <p:nvSpPr>
          <p:cNvPr id="6" name="Объект 5"/>
          <p:cNvSpPr>
            <a:spLocks noGrp="1"/>
          </p:cNvSpPr>
          <p:nvPr>
            <p:ph sz="quarter" idx="4"/>
          </p:nvPr>
        </p:nvSpPr>
        <p:spPr>
          <a:xfrm>
            <a:off x="4572000" y="2664921"/>
            <a:ext cx="3670720" cy="3109913"/>
          </a:xfrm>
        </p:spPr>
        <p:txBody>
          <a:bodyPr/>
          <a:lstStyle/>
          <a:p>
            <a:pPr>
              <a:buAutoNum type="alphaLcPeriod"/>
            </a:pPr>
            <a:r>
              <a:rPr lang="de-DE" dirty="0" smtClean="0"/>
              <a:t>vereinigt</a:t>
            </a:r>
          </a:p>
          <a:p>
            <a:pPr>
              <a:buAutoNum type="alphaLcPeriod"/>
            </a:pPr>
            <a:r>
              <a:rPr lang="de-DE" dirty="0" smtClean="0"/>
              <a:t>rückwärts</a:t>
            </a:r>
          </a:p>
          <a:p>
            <a:pPr>
              <a:buAutoNum type="alphaLcPeriod"/>
            </a:pPr>
            <a:r>
              <a:rPr lang="de-DE" dirty="0" smtClean="0"/>
              <a:t>eröffnen</a:t>
            </a:r>
          </a:p>
          <a:p>
            <a:pPr>
              <a:buAutoNum type="alphaLcPeriod"/>
            </a:pPr>
            <a:r>
              <a:rPr lang="de-DE" dirty="0" smtClean="0"/>
              <a:t>entspannen</a:t>
            </a:r>
          </a:p>
        </p:txBody>
      </p:sp>
    </p:spTree>
    <p:extLst>
      <p:ext uri="{BB962C8B-B14F-4D97-AF65-F5344CB8AC3E}">
        <p14:creationId xmlns:p14="http://schemas.microsoft.com/office/powerpoint/2010/main" val="37114382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Цитаты">
  <a:themeElements>
    <a:clrScheme name="Цитаты">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Цитаты">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Цитаты">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Цитаты</Template>
  <TotalTime>204</TotalTime>
  <Words>645</Words>
  <Application>Microsoft Office PowerPoint</Application>
  <PresentationFormat>Экран (4:3)</PresentationFormat>
  <Paragraphs>138</Paragraphs>
  <Slides>12</Slides>
  <Notes>0</Notes>
  <HiddenSlides>0</HiddenSlides>
  <MMClips>0</MMClips>
  <ScaleCrop>false</ScaleCrop>
  <HeadingPairs>
    <vt:vector size="8" baseType="variant">
      <vt:variant>
        <vt:lpstr>Использованные шрифты</vt:lpstr>
      </vt:variant>
      <vt:variant>
        <vt:i4>4</vt:i4>
      </vt:variant>
      <vt:variant>
        <vt:lpstr>Тема</vt:lpstr>
      </vt:variant>
      <vt:variant>
        <vt:i4>1</vt:i4>
      </vt:variant>
      <vt:variant>
        <vt:lpstr>Внедренные серверы OLE</vt:lpstr>
      </vt:variant>
      <vt:variant>
        <vt:i4>1</vt:i4>
      </vt:variant>
      <vt:variant>
        <vt:lpstr>Заголовки слайдов</vt:lpstr>
      </vt:variant>
      <vt:variant>
        <vt:i4>12</vt:i4>
      </vt:variant>
    </vt:vector>
  </HeadingPairs>
  <TitlesOfParts>
    <vt:vector size="18" baseType="lpstr">
      <vt:lpstr>Century Gothic</vt:lpstr>
      <vt:lpstr>Courier New</vt:lpstr>
      <vt:lpstr>Trebuchet MS</vt:lpstr>
      <vt:lpstr>Wingdings 2</vt:lpstr>
      <vt:lpstr>Цитаты</vt:lpstr>
      <vt:lpstr>Document</vt:lpstr>
      <vt:lpstr>Тема: «Сердце и кровообращение» для учебной дисциплины  БД. 02. «Иностранный язык (немецкий)»   </vt:lpstr>
      <vt:lpstr>Цели, задачи, актуальность</vt:lpstr>
      <vt:lpstr>„Herz und Blutkreislauf“  (Сердце и кровообращение)</vt:lpstr>
      <vt:lpstr>„Herz und Blutkreislauf“  </vt:lpstr>
      <vt:lpstr>Übung 1. Wählen Sie die passende russische Übersetzung folgender Wortgruppen:</vt:lpstr>
      <vt:lpstr>Übung 1. Wählen Sie die passende russische Übersetzung folgender Wortgruppen:</vt:lpstr>
      <vt:lpstr>Übung 2. Setzen Sie sinngemäß die rechts angegebenen Wörter und Wortgruppen ein:</vt:lpstr>
      <vt:lpstr>Übung 3. Nennen die Synonympaare</vt:lpstr>
      <vt:lpstr>Übung 4. Nennen Sie die Antonympaare</vt:lpstr>
      <vt:lpstr>Übung 6. Richtig oder falsch?</vt:lpstr>
      <vt:lpstr>Übung 7. Das Kreuzworträtsel </vt:lpstr>
      <vt:lpstr>Выводы</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denis goryacho</dc:creator>
  <cp:lastModifiedBy>Маргарита Сыч</cp:lastModifiedBy>
  <cp:revision>39</cp:revision>
  <dcterms:created xsi:type="dcterms:W3CDTF">2018-02-25T12:32:23Z</dcterms:created>
  <dcterms:modified xsi:type="dcterms:W3CDTF">2018-02-26T11:23:33Z</dcterms:modified>
</cp:coreProperties>
</file>