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3" r:id="rId6"/>
    <p:sldId id="262" r:id="rId7"/>
    <p:sldId id="261" r:id="rId8"/>
    <p:sldId id="265" r:id="rId9"/>
    <p:sldId id="259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D636"/>
    <a:srgbClr val="F8F8F8"/>
    <a:srgbClr val="FFCC99"/>
    <a:srgbClr val="CCCCFF"/>
    <a:srgbClr val="FFFFFF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357321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Министерство здравоохранения Республики Татарстан</a:t>
            </a:r>
            <a:r>
              <a:rPr lang="ru-RU" sz="2400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/>
            </a:r>
            <a:br>
              <a:rPr lang="ru-RU" sz="2400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</a:br>
            <a:r>
              <a:rPr lang="ru-RU" sz="24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ГАПОУ   «</a:t>
            </a:r>
            <a:r>
              <a:rPr lang="ru-RU" sz="24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Набережночелнинский</a:t>
            </a:r>
            <a:r>
              <a:rPr lang="ru-RU" sz="24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медицинский колледж»</a:t>
            </a:r>
            <a:endParaRPr lang="ru-RU" sz="2400" dirty="0">
              <a:ln>
                <a:solidFill>
                  <a:srgbClr val="7030A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1714488"/>
            <a:ext cx="7858180" cy="4357718"/>
          </a:xfrm>
          <a:blipFill dpi="0" rotWithShape="1">
            <a:blip r:embed="rId3">
              <a:alphaModFix amt="19000"/>
            </a:blip>
            <a:srcRect/>
            <a:tile tx="0" ty="0" sx="100000" sy="100000" flip="none" algn="tl"/>
          </a:blipFill>
        </p:spPr>
        <p:txBody>
          <a:bodyPr>
            <a:normAutofit lnSpcReduction="10000"/>
          </a:bodyPr>
          <a:lstStyle/>
          <a:p>
            <a:r>
              <a:rPr lang="ru-RU" b="1" i="1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ysClr val="windowText" lastClr="000000"/>
                </a:solidFill>
              </a:rPr>
              <a:t>Названия лекарственных трав </a:t>
            </a:r>
            <a:endParaRPr lang="ru-RU" b="1" i="1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ysClr val="windowText" lastClr="000000"/>
              </a:solidFill>
            </a:endParaRPr>
          </a:p>
          <a:p>
            <a:r>
              <a:rPr lang="ru-RU" b="1" i="1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ysClr val="windowText" lastClr="000000"/>
                </a:solidFill>
              </a:rPr>
              <a:t>в </a:t>
            </a:r>
            <a:r>
              <a:rPr lang="ru-RU" b="1" i="1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ysClr val="windowText" lastClr="000000"/>
                </a:solidFill>
              </a:rPr>
              <a:t>латинском и английском языках</a:t>
            </a:r>
            <a:endParaRPr lang="ru-RU" b="1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ysClr val="windowText" lastClr="000000"/>
              </a:solidFill>
            </a:endParaRPr>
          </a:p>
          <a:p>
            <a:r>
              <a:rPr lang="ru-RU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Автор: Алиева Лейла </a:t>
            </a:r>
            <a:endParaRPr lang="ru-RU" b="1" dirty="0" smtClean="0">
              <a:ln>
                <a:solidFill>
                  <a:srgbClr val="7030A0"/>
                </a:solidFill>
              </a:ln>
              <a:solidFill>
                <a:srgbClr val="FF0000"/>
              </a:solidFill>
            </a:endParaRPr>
          </a:p>
          <a:p>
            <a:r>
              <a:rPr lang="ru-RU" sz="28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              </a:t>
            </a:r>
            <a:r>
              <a:rPr lang="en-US" sz="28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II </a:t>
            </a:r>
            <a:r>
              <a:rPr lang="ru-RU" sz="28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курс специальность Фармация</a:t>
            </a:r>
            <a:endParaRPr lang="ru-RU" sz="2800" b="1" dirty="0" smtClean="0">
              <a:ln>
                <a:solidFill>
                  <a:srgbClr val="7030A0"/>
                </a:solidFill>
              </a:ln>
              <a:solidFill>
                <a:srgbClr val="FF0000"/>
              </a:solidFill>
            </a:endParaRPr>
          </a:p>
          <a:p>
            <a:r>
              <a:rPr lang="ru-RU" b="1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ysClr val="windowText" lastClr="000000"/>
                </a:solidFill>
              </a:rPr>
              <a:t>Руководители:   </a:t>
            </a:r>
            <a:r>
              <a:rPr lang="ru-RU" b="1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ysClr val="windowText" lastClr="000000"/>
                </a:solidFill>
              </a:rPr>
              <a:t>Кудряшова И. С</a:t>
            </a:r>
            <a:r>
              <a:rPr lang="ru-RU" b="1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ysClr val="windowText" lastClr="000000"/>
                </a:solidFill>
              </a:rPr>
              <a:t>.</a:t>
            </a:r>
          </a:p>
          <a:p>
            <a:r>
              <a:rPr lang="ru-RU" sz="2800" b="1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ysClr val="windowText" lastClr="000000"/>
                </a:solidFill>
              </a:rPr>
              <a:t>                          преподаватель английского языка</a:t>
            </a:r>
            <a:endParaRPr lang="ru-RU" sz="2800" b="1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ysClr val="windowText" lastClr="000000"/>
              </a:solidFill>
            </a:endParaRPr>
          </a:p>
          <a:p>
            <a:r>
              <a:rPr lang="ru-RU" b="1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ysClr val="windowText" lastClr="000000"/>
                </a:solidFill>
              </a:rPr>
              <a:t>          </a:t>
            </a:r>
            <a:r>
              <a:rPr lang="ru-RU" b="1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ysClr val="windowText" lastClr="000000"/>
                </a:solidFill>
              </a:rPr>
              <a:t>               </a:t>
            </a:r>
            <a:r>
              <a:rPr lang="ru-RU" b="1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ysClr val="windowText" lastClr="000000"/>
                </a:solidFill>
              </a:rPr>
              <a:t>Суркова О. С</a:t>
            </a:r>
            <a:r>
              <a:rPr lang="ru-RU" b="1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ysClr val="windowText" lastClr="000000"/>
                </a:solidFill>
              </a:rPr>
              <a:t>.</a:t>
            </a:r>
          </a:p>
          <a:p>
            <a:r>
              <a:rPr lang="ru-RU" sz="3000" b="1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ysClr val="windowText" lastClr="000000"/>
                </a:solidFill>
              </a:rPr>
              <a:t>                           </a:t>
            </a:r>
            <a:r>
              <a:rPr lang="ru-RU" sz="2800" b="1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ysClr val="windowText" lastClr="000000"/>
                </a:solidFill>
              </a:rPr>
              <a:t>преподаватель </a:t>
            </a:r>
            <a:r>
              <a:rPr lang="ru-RU" sz="2800" b="1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ysClr val="windowText" lastClr="000000"/>
                </a:solidFill>
              </a:rPr>
              <a:t>английского языка</a:t>
            </a:r>
            <a:endParaRPr lang="ru-RU" sz="2800" b="1" dirty="0" smtClean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ysClr val="windowText" lastClr="00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4"/>
            <a:ext cx="7772400" cy="5786477"/>
          </a:xfrm>
        </p:spPr>
        <p:txBody>
          <a:bodyPr>
            <a:normAutofit fontScale="90000"/>
          </a:bodyPr>
          <a:lstStyle/>
          <a:p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sz="40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/>
            </a:r>
            <a:br>
              <a:rPr lang="ru-RU" sz="40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</a:br>
            <a:r>
              <a:rPr lang="ru-RU" sz="40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Из названия лекарственного растения можно дать характеристику растения по морфологическим, функциональным, </a:t>
            </a:r>
            <a:r>
              <a:rPr lang="ru-RU" sz="40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темпоральным</a:t>
            </a:r>
            <a:r>
              <a:rPr lang="ru-RU" sz="40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, географическим  признакам и по сходству с другими растениями.</a:t>
            </a: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01090" y="6000768"/>
            <a:ext cx="428628" cy="428628"/>
          </a:xfrm>
          <a:blipFill dpi="0" rotWithShape="1">
            <a:blip r:embed="rId3">
              <a:alphaModFix amt="19000"/>
            </a:blip>
            <a:srcRect/>
            <a:tile tx="0" ty="0" sx="100000" sy="100000" flip="none" algn="tl"/>
          </a:blipFill>
        </p:spPr>
        <p:txBody>
          <a:bodyPr>
            <a:normAutofit fontScale="8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4"/>
            <a:ext cx="7772400" cy="5786477"/>
          </a:xfrm>
        </p:spPr>
        <p:txBody>
          <a:bodyPr>
            <a:normAutofit fontScale="90000"/>
          </a:bodyPr>
          <a:lstStyle/>
          <a:p>
            <a:pPr lvl="0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sz="3100" b="1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В латинском языке в названиях растений используется аффиксальный и префиксальный способ словообразования</a:t>
            </a:r>
            <a: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/>
            </a:r>
            <a:b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</a:br>
            <a:r>
              <a:rPr lang="en-US" sz="3100" b="1" i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Urtica</a:t>
            </a:r>
            <a:r>
              <a:rPr lang="en-US" sz="3100" b="1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en-US" sz="3100" b="1" i="1" u="sng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di</a:t>
            </a:r>
            <a:r>
              <a:rPr lang="en-US" sz="3100" b="1" i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oica</a:t>
            </a:r>
            <a:r>
              <a:rPr lang="ru-RU" sz="3100" b="1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– Крапива двудомная</a:t>
            </a:r>
            <a: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/>
            </a:r>
            <a:b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</a:br>
            <a:r>
              <a:rPr lang="ru-RU" sz="3100" b="1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В английском языке в названиях растений используются:</a:t>
            </a:r>
            <a: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/>
            </a:r>
            <a:b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</a:br>
            <a: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- аффиксальный/ префиксальный способ:</a:t>
            </a:r>
            <a:r>
              <a:rPr lang="ru-RU" sz="3100" b="1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en-US" sz="3100" b="1" i="1" u="sng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Ever</a:t>
            </a:r>
            <a:r>
              <a:rPr lang="en-US" sz="3100" b="1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last</a:t>
            </a:r>
            <a:r>
              <a:rPr lang="en-US" sz="3100" b="1" i="1" u="sng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ing</a:t>
            </a:r>
            <a:r>
              <a:rPr lang="en-US" sz="3100" b="1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pea</a:t>
            </a:r>
            <a:r>
              <a:rPr lang="ru-RU" sz="3100" b="1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- Чина </a:t>
            </a:r>
            <a:r>
              <a:rPr lang="ru-RU" sz="3100" b="1" i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Гмелина</a:t>
            </a:r>
            <a:r>
              <a:rPr lang="ru-RU" sz="3100" b="1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/>
            </a:r>
            <a:b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</a:br>
            <a: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- словосложение:</a:t>
            </a:r>
            <a:r>
              <a:rPr lang="ru-RU" sz="3100" b="1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en-US" sz="3100" b="1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Thorn</a:t>
            </a:r>
            <a:r>
              <a:rPr lang="ru-RU" sz="3100" b="1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-</a:t>
            </a:r>
            <a:r>
              <a:rPr lang="en-US" sz="3100" b="1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apple</a:t>
            </a:r>
            <a:r>
              <a:rPr lang="ru-RU" sz="3100" b="1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- Боярышник кроваво красный</a:t>
            </a:r>
            <a: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/>
            </a:r>
            <a:b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</a:br>
            <a: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 - сокращение </a:t>
            </a:r>
            <a:r>
              <a:rPr lang="en-US" sz="3100" b="1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Common St</a:t>
            </a:r>
            <a:r>
              <a:rPr lang="ru-RU" sz="3100" b="1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.</a:t>
            </a:r>
            <a:r>
              <a:rPr lang="en-US" sz="3100" b="1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John</a:t>
            </a:r>
            <a:r>
              <a:rPr lang="ru-RU" sz="3100" b="1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`</a:t>
            </a:r>
            <a:r>
              <a:rPr lang="en-US" sz="3100" b="1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s</a:t>
            </a:r>
            <a:r>
              <a:rPr lang="ru-RU" sz="3100" b="1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en-US" sz="3100" b="1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en-US" sz="3100" b="1" i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wort</a:t>
            </a:r>
            <a:r>
              <a:rPr lang="ru-RU" sz="3100" b="1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 - Зверобой продырявленный</a:t>
            </a: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01090" y="6000768"/>
            <a:ext cx="428628" cy="428628"/>
          </a:xfrm>
          <a:blipFill dpi="0" rotWithShape="1">
            <a:blip r:embed="rId3">
              <a:alphaModFix amt="19000"/>
            </a:blip>
            <a:srcRect/>
            <a:tile tx="0" ty="0" sx="100000" sy="100000" flip="none" algn="tl"/>
          </a:blipFill>
        </p:spPr>
        <p:txBody>
          <a:bodyPr>
            <a:normAutofit fontScale="8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4"/>
            <a:ext cx="7772400" cy="5786477"/>
          </a:xfrm>
        </p:spPr>
        <p:txBody>
          <a:bodyPr>
            <a:normAutofit fontScale="90000"/>
          </a:bodyPr>
          <a:lstStyle/>
          <a:p>
            <a:pPr lvl="0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В латинском языке названия </a:t>
            </a:r>
            <a:b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</a:br>
            <a: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переводятся путем </a:t>
            </a:r>
            <a:r>
              <a:rPr lang="ru-RU" sz="31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транлитерации</a:t>
            </a:r>
            <a: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:</a:t>
            </a:r>
            <a:b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</a:br>
            <a:r>
              <a:rPr lang="en-US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Geranium </a:t>
            </a:r>
            <a:r>
              <a:rPr lang="en-US" sz="31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vlassovianum</a:t>
            </a:r>
            <a: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- Герань Власова</a:t>
            </a:r>
            <a:b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</a:br>
            <a: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В английском языке  названия переводятся путем:</a:t>
            </a:r>
            <a:b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</a:br>
            <a: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- транслитерации  (</a:t>
            </a:r>
            <a:r>
              <a:rPr lang="en-US" sz="31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Gentiana</a:t>
            </a:r>
            <a: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– Горечавка)</a:t>
            </a:r>
            <a:b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</a:br>
            <a: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- калькирование  (</a:t>
            </a:r>
            <a:r>
              <a:rPr lang="en-US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Bearberry</a:t>
            </a:r>
            <a: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– Медвежьи ушки)</a:t>
            </a:r>
            <a:b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</a:br>
            <a: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- описательный перевод (</a:t>
            </a:r>
            <a:r>
              <a:rPr lang="en-US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Touch</a:t>
            </a:r>
            <a: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-</a:t>
            </a:r>
            <a:r>
              <a:rPr lang="en-US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me</a:t>
            </a:r>
            <a: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-</a:t>
            </a:r>
            <a:r>
              <a:rPr lang="en-US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not</a:t>
            </a:r>
            <a: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– Недотрога)</a:t>
            </a:r>
            <a:b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</a:br>
            <a: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- использование транспозиции (</a:t>
            </a:r>
            <a:r>
              <a:rPr lang="en-US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Gill</a:t>
            </a:r>
            <a: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-</a:t>
            </a:r>
            <a:r>
              <a:rPr lang="en-US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over</a:t>
            </a:r>
            <a: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-</a:t>
            </a:r>
            <a:r>
              <a:rPr lang="en-US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the</a:t>
            </a:r>
            <a: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-</a:t>
            </a:r>
            <a:r>
              <a:rPr lang="en-US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ground </a:t>
            </a:r>
            <a: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(букв.: “виться над землей”) – Будра </a:t>
            </a:r>
            <a:r>
              <a:rPr lang="ru-RU" sz="31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плющевидная</a:t>
            </a:r>
            <a: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)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01090" y="6000768"/>
            <a:ext cx="428628" cy="428628"/>
          </a:xfrm>
          <a:blipFill dpi="0" rotWithShape="1">
            <a:blip r:embed="rId3">
              <a:alphaModFix amt="19000"/>
            </a:blip>
            <a:srcRect/>
            <a:tile tx="0" ty="0" sx="100000" sy="100000" flip="none" algn="tl"/>
          </a:blipFill>
        </p:spPr>
        <p:txBody>
          <a:bodyPr>
            <a:normAutofit fontScale="8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4"/>
            <a:ext cx="7772400" cy="5786477"/>
          </a:xfrm>
        </p:spPr>
        <p:txBody>
          <a:bodyPr>
            <a:normAutofit fontScale="90000"/>
          </a:bodyPr>
          <a:lstStyle/>
          <a:p>
            <a:pPr lvl="0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sz="49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наша гипотеза </a:t>
            </a:r>
            <a:r>
              <a:rPr lang="ru-RU" sz="49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подверждается</a:t>
            </a:r>
            <a:r>
              <a:rPr lang="ru-RU" sz="49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ru-RU" sz="60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частично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01090" y="6000768"/>
            <a:ext cx="428628" cy="428628"/>
          </a:xfrm>
          <a:blipFill dpi="0" rotWithShape="1">
            <a:blip r:embed="rId3">
              <a:alphaModFix amt="19000"/>
            </a:blip>
            <a:srcRect/>
            <a:tile tx="0" ty="0" sx="100000" sy="100000" flip="none" algn="tl"/>
          </a:blipFill>
        </p:spPr>
        <p:txBody>
          <a:bodyPr>
            <a:normAutofit fontScale="8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4"/>
            <a:ext cx="7772400" cy="5786477"/>
          </a:xfrm>
        </p:spPr>
        <p:txBody>
          <a:bodyPr>
            <a:normAutofit fontScale="90000"/>
          </a:bodyPr>
          <a:lstStyle/>
          <a:p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sz="3100" b="1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Список использованной литературы.</a:t>
            </a:r>
            <a: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/>
            </a:r>
            <a:b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</a:br>
            <a:r>
              <a:rPr lang="ru-RU" sz="3100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Андреева И.И., </a:t>
            </a:r>
            <a:r>
              <a:rPr lang="ru-RU" sz="3100" i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Родман</a:t>
            </a:r>
            <a:r>
              <a:rPr lang="ru-RU" sz="3100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Л.С. «Ботаника» Москва. 2002.</a:t>
            </a:r>
            <a: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/>
            </a:r>
            <a:b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</a:br>
            <a:r>
              <a:rPr lang="ru-RU" sz="3100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Кузнецова М.А. </a:t>
            </a:r>
            <a:r>
              <a:rPr lang="ru-RU" sz="3100" i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Резникова</a:t>
            </a:r>
            <a:r>
              <a:rPr lang="ru-RU" sz="3100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А.С. «Сказания о лекарственных растениях» Москва. 1992.</a:t>
            </a:r>
            <a: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/>
            </a:r>
            <a:br>
              <a:rPr lang="ru-RU" sz="31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</a:br>
            <a:r>
              <a:rPr lang="ru-RU" sz="3100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Манакин</a:t>
            </a:r>
            <a:r>
              <a:rPr lang="ru-RU" sz="3100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В.Н. Сопоставительная лексикология. Киев: </a:t>
            </a:r>
            <a:r>
              <a:rPr lang="ru-RU" sz="3100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Знання</a:t>
            </a:r>
            <a:r>
              <a:rPr lang="ru-RU" sz="3100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, 2004. </a:t>
            </a:r>
            <a:br>
              <a:rPr lang="ru-RU" sz="3100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</a:br>
            <a:r>
              <a:rPr lang="ru-RU" sz="3100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Сивакова Н.А. Лексикографическое описание английских и русских </a:t>
            </a:r>
            <a:r>
              <a:rPr lang="ru-RU" sz="3100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фитонимов</a:t>
            </a:r>
            <a:r>
              <a:rPr lang="ru-RU" sz="3100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в электронном глоссарии: </a:t>
            </a:r>
            <a:r>
              <a:rPr lang="ru-RU" sz="3100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дис</a:t>
            </a:r>
            <a:r>
              <a:rPr lang="ru-RU" sz="3100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. ... канд. </a:t>
            </a:r>
            <a:r>
              <a:rPr lang="ru-RU" sz="3100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филол</a:t>
            </a:r>
            <a:r>
              <a:rPr lang="ru-RU" sz="3100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. наук. Тюмень, 2004. 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01090" y="6000768"/>
            <a:ext cx="428628" cy="428628"/>
          </a:xfrm>
          <a:blipFill dpi="0" rotWithShape="1">
            <a:blip r:embed="rId3">
              <a:alphaModFix amt="19000"/>
            </a:blip>
            <a:srcRect/>
            <a:tile tx="0" ty="0" sx="100000" sy="100000" flip="none" algn="tl"/>
          </a:blipFill>
        </p:spPr>
        <p:txBody>
          <a:bodyPr>
            <a:normAutofit fontScale="8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4"/>
            <a:ext cx="7772400" cy="5786477"/>
          </a:xfrm>
        </p:spPr>
        <p:txBody>
          <a:bodyPr>
            <a:normAutofit/>
          </a:bodyPr>
          <a:lstStyle/>
          <a:p>
            <a:r>
              <a:rPr lang="ru-RU" sz="4000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На самых ранних стадиях развития человеческого общества растения были источником питания людей, получения одежды, орудий труда и защиты. Они помогали человеку избавиться от болезней.</a:t>
            </a:r>
            <a:r>
              <a:rPr lang="ru-RU" sz="3600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/>
            </a:r>
            <a:br>
              <a:rPr lang="ru-RU" sz="3600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</a:br>
            <a:r>
              <a:rPr lang="ru-RU" sz="3600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/>
            </a:r>
            <a:br>
              <a:rPr lang="ru-RU" sz="3600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</a:br>
            <a:endParaRPr lang="ru-RU" sz="3600" dirty="0">
              <a:ln>
                <a:solidFill>
                  <a:srgbClr val="7030A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01090" y="6000768"/>
            <a:ext cx="428628" cy="428628"/>
          </a:xfrm>
          <a:blipFill dpi="0" rotWithShape="1">
            <a:blip r:embed="rId3">
              <a:alphaModFix amt="19000"/>
            </a:blip>
            <a:srcRect/>
            <a:tile tx="0" ty="0" sx="100000" sy="100000" flip="none" algn="tl"/>
          </a:blipFill>
        </p:spPr>
        <p:txBody>
          <a:bodyPr>
            <a:normAutofit fontScale="8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4"/>
            <a:ext cx="7772400" cy="5786477"/>
          </a:xfrm>
        </p:spPr>
        <p:txBody>
          <a:bodyPr>
            <a:normAutofit/>
          </a:bodyPr>
          <a:lstStyle/>
          <a:p>
            <a:r>
              <a:rPr lang="ru-RU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Прошло много веков, а в современной медицине лекарственные растения привлекают к себе все более пристальное внимание ученых.</a:t>
            </a:r>
            <a:br>
              <a:rPr lang="ru-RU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</a:br>
            <a:endParaRPr lang="ru-RU" b="1" dirty="0">
              <a:ln>
                <a:solidFill>
                  <a:srgbClr val="7030A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01090" y="6000768"/>
            <a:ext cx="428628" cy="428628"/>
          </a:xfrm>
          <a:blipFill dpi="0" rotWithShape="1">
            <a:blip r:embed="rId3">
              <a:alphaModFix amt="19000"/>
            </a:blip>
            <a:srcRect/>
            <a:tile tx="0" ty="0" sx="100000" sy="100000" flip="none" algn="tl"/>
          </a:blipFill>
        </p:spPr>
        <p:txBody>
          <a:bodyPr>
            <a:normAutofit fontScale="8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4"/>
            <a:ext cx="7772400" cy="5786477"/>
          </a:xfrm>
        </p:spPr>
        <p:txBody>
          <a:bodyPr/>
          <a:lstStyle/>
          <a:p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Структура названия лекарственного растения</a:t>
            </a: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01090" y="6000768"/>
            <a:ext cx="428628" cy="428628"/>
          </a:xfrm>
          <a:blipFill dpi="0" rotWithShape="1">
            <a:blip r:embed="rId3">
              <a:alphaModFix amt="19000"/>
            </a:blip>
            <a:srcRect/>
            <a:tile tx="0" ty="0" sx="100000" sy="100000" flip="none" algn="tl"/>
          </a:blipFill>
        </p:spPr>
        <p:txBody>
          <a:bodyPr>
            <a:normAutofit fontScale="85000" lnSpcReduction="20000"/>
          </a:bodyPr>
          <a:lstStyle/>
          <a:p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142976" y="1785926"/>
            <a:ext cx="7215238" cy="1285884"/>
          </a:xfrm>
          <a:prstGeom prst="roundRect">
            <a:avLst/>
          </a:prstGeom>
          <a:solidFill>
            <a:srgbClr val="FFCC99">
              <a:alpha val="29020"/>
            </a:srgb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Сущ. в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Nom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. + Сущ. в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Nom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.: </a:t>
            </a:r>
          </a:p>
          <a:p>
            <a:pPr algn="ctr"/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Artemisia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absinthium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- полынь горькая</a:t>
            </a:r>
            <a:endParaRPr lang="ru-RU" sz="3200" b="1" dirty="0">
              <a:ln>
                <a:solidFill>
                  <a:srgbClr val="7030A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142976" y="1785926"/>
            <a:ext cx="7215238" cy="1285884"/>
          </a:xfrm>
          <a:prstGeom prst="roundRect">
            <a:avLst/>
          </a:prstGeom>
          <a:solidFill>
            <a:srgbClr val="FFCC99">
              <a:alpha val="29020"/>
            </a:srgb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Сущ. в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Nom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. + Сущ. в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Gen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.: </a:t>
            </a:r>
          </a:p>
          <a:p>
            <a:pPr algn="ctr"/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Primŭla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veris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- первоцвет весенний</a:t>
            </a:r>
            <a:endParaRPr lang="ru-RU" sz="3200" b="1" dirty="0">
              <a:ln>
                <a:solidFill>
                  <a:srgbClr val="7030A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14414" y="1785926"/>
            <a:ext cx="7215238" cy="1285884"/>
          </a:xfrm>
          <a:prstGeom prst="roundRect">
            <a:avLst/>
          </a:prstGeom>
          <a:solidFill>
            <a:srgbClr val="FFCC99">
              <a:alpha val="29020"/>
            </a:srgb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Сущ. в </a:t>
            </a:r>
            <a:r>
              <a:rPr lang="ru-RU" sz="28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Nom</a:t>
            </a:r>
            <a:r>
              <a:rPr lang="ru-RU" sz="28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. + </a:t>
            </a:r>
            <a:r>
              <a:rPr lang="ru-RU" sz="28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несклон</a:t>
            </a:r>
            <a:r>
              <a:rPr lang="ru-RU" sz="28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.  существительное : </a:t>
            </a:r>
            <a:r>
              <a:rPr lang="ru-RU" sz="28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Theobroma</a:t>
            </a:r>
            <a:r>
              <a:rPr lang="ru-RU" sz="28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ru-RU" sz="28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cacao</a:t>
            </a:r>
            <a:r>
              <a:rPr lang="ru-RU" sz="28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- шоколадное дерево</a:t>
            </a:r>
            <a:endParaRPr lang="ru-RU" sz="2800" b="1" dirty="0">
              <a:ln>
                <a:solidFill>
                  <a:srgbClr val="7030A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28728" y="2000240"/>
            <a:ext cx="7215238" cy="1285884"/>
          </a:xfrm>
          <a:prstGeom prst="roundRect">
            <a:avLst/>
          </a:prstGeom>
          <a:solidFill>
            <a:srgbClr val="FFCC99">
              <a:alpha val="29020"/>
            </a:srgb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Сущ. в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Nom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. + прилагательное: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Crataegus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sanguinea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- боярышник кроваво-красный</a:t>
            </a:r>
            <a:endParaRPr lang="ru-RU" sz="3200" b="1" dirty="0">
              <a:ln>
                <a:solidFill>
                  <a:srgbClr val="7030A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71472" y="1928802"/>
            <a:ext cx="7929618" cy="1285884"/>
          </a:xfrm>
          <a:prstGeom prst="roundRect">
            <a:avLst/>
          </a:prstGeom>
          <a:solidFill>
            <a:srgbClr val="FFCC99">
              <a:alpha val="29020"/>
            </a:srgb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Сущ. в </a:t>
            </a:r>
            <a:r>
              <a:rPr lang="ru-RU" sz="28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Nom</a:t>
            </a:r>
            <a:r>
              <a:rPr lang="ru-RU" sz="28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+ Сущ. с определением: </a:t>
            </a:r>
            <a:r>
              <a:rPr lang="ru-RU" sz="28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Arctostaphylos</a:t>
            </a:r>
            <a:r>
              <a:rPr lang="ru-RU" sz="28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uva</a:t>
            </a:r>
            <a:r>
              <a:rPr lang="ru-RU" sz="28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lang="ru-RU" sz="28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ursi</a:t>
            </a:r>
            <a:r>
              <a:rPr lang="ru-RU" sz="28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толокнянка обычная</a:t>
            </a:r>
            <a:endParaRPr lang="ru-RU" sz="2800" b="1" dirty="0" smtClean="0">
              <a:ln>
                <a:solidFill>
                  <a:srgbClr val="7030A0"/>
                </a:solidFill>
              </a:ln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4"/>
            <a:ext cx="7772400" cy="5786477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Классификация видовых эпитетов</a:t>
            </a: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01090" y="6000768"/>
            <a:ext cx="428628" cy="428628"/>
          </a:xfrm>
          <a:blipFill dpi="0" rotWithShape="1">
            <a:blip r:embed="rId3">
              <a:alphaModFix amt="19000"/>
            </a:blip>
            <a:srcRect/>
            <a:tile tx="0" ty="0" sx="100000" sy="100000" flip="none" algn="tl"/>
          </a:blipFill>
        </p:spPr>
        <p:txBody>
          <a:bodyPr>
            <a:normAutofit fontScale="85000" lnSpcReduction="20000"/>
          </a:bodyPr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1538" y="1357298"/>
            <a:ext cx="7215238" cy="1285884"/>
          </a:xfrm>
          <a:prstGeom prst="roundRect">
            <a:avLst/>
          </a:prstGeom>
          <a:solidFill>
            <a:srgbClr val="FFCC99">
              <a:alpha val="29020"/>
            </a:srgb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морфологический (особенности строения, внешний вид; характерные свойства: цвет, вкус, запах)</a:t>
            </a:r>
            <a:endParaRPr lang="ru-RU" sz="3200" b="1" dirty="0">
              <a:ln>
                <a:solidFill>
                  <a:srgbClr val="7030A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285852" y="3000372"/>
            <a:ext cx="7215238" cy="1285884"/>
          </a:xfrm>
          <a:prstGeom prst="roundRect">
            <a:avLst/>
          </a:prstGeom>
          <a:solidFill>
            <a:srgbClr val="FFCC99">
              <a:alpha val="29020"/>
            </a:srgb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функциональный (лечебные свойства растения)</a:t>
            </a:r>
            <a:endParaRPr lang="ru-RU" sz="3200" b="1" dirty="0">
              <a:ln>
                <a:solidFill>
                  <a:srgbClr val="7030A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71538" y="4572008"/>
            <a:ext cx="7215238" cy="1285884"/>
          </a:xfrm>
          <a:prstGeom prst="roundRect">
            <a:avLst/>
          </a:prstGeom>
          <a:solidFill>
            <a:srgbClr val="FFCC99">
              <a:alpha val="29020"/>
            </a:srgb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темпоральный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(время появления или </a:t>
            </a:r>
            <a:r>
              <a:rPr lang="ru-RU" sz="32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цветания</a:t>
            </a:r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, продолжительность цветения или жизни);</a:t>
            </a:r>
            <a:endParaRPr lang="ru-RU" sz="3200" b="1" dirty="0">
              <a:ln>
                <a:solidFill>
                  <a:srgbClr val="7030A0"/>
                </a:solidFill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01090" y="6000768"/>
            <a:ext cx="428628" cy="428628"/>
          </a:xfrm>
          <a:blipFill dpi="0" rotWithShape="1">
            <a:blip r:embed="rId3">
              <a:alphaModFix amt="19000"/>
            </a:blip>
            <a:srcRect/>
            <a:tile tx="0" ty="0" sx="100000" sy="100000" flip="none" algn="tl"/>
          </a:blipFill>
        </p:spPr>
        <p:txBody>
          <a:bodyPr>
            <a:normAutofit fontScale="85000" lnSpcReduction="20000"/>
          </a:bodyPr>
          <a:lstStyle/>
          <a:p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71538" y="2500306"/>
            <a:ext cx="7215238" cy="1285884"/>
          </a:xfrm>
          <a:prstGeom prst="roundRect">
            <a:avLst/>
          </a:prstGeom>
          <a:solidFill>
            <a:srgbClr val="FFCC99">
              <a:alpha val="29020"/>
            </a:srgb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географический (распространение вида)</a:t>
            </a:r>
            <a:endParaRPr lang="ru-RU" sz="3600" b="1" dirty="0">
              <a:ln>
                <a:solidFill>
                  <a:srgbClr val="7030A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71538" y="4000504"/>
            <a:ext cx="7215238" cy="1285884"/>
          </a:xfrm>
          <a:prstGeom prst="roundRect">
            <a:avLst/>
          </a:prstGeom>
          <a:solidFill>
            <a:srgbClr val="FFCC99">
              <a:alpha val="29020"/>
            </a:srgb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сходство с другими растениями</a:t>
            </a:r>
            <a:endParaRPr lang="ru-RU" sz="3600" b="1" dirty="0">
              <a:ln>
                <a:solidFill>
                  <a:srgbClr val="7030A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85852" y="928670"/>
            <a:ext cx="7215238" cy="1285884"/>
          </a:xfrm>
          <a:prstGeom prst="roundRect">
            <a:avLst/>
          </a:prstGeom>
          <a:solidFill>
            <a:srgbClr val="FFCC99">
              <a:alpha val="29020"/>
            </a:srgb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экологический (условия произрастания)</a:t>
            </a:r>
            <a:endParaRPr lang="ru-RU" sz="3600" b="1" dirty="0">
              <a:ln>
                <a:solidFill>
                  <a:srgbClr val="7030A0"/>
                </a:solidFill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4"/>
            <a:ext cx="7772400" cy="5786477"/>
          </a:xfrm>
        </p:spPr>
        <p:txBody>
          <a:bodyPr/>
          <a:lstStyle/>
          <a:p>
            <a:r>
              <a:rPr lang="ru-RU" sz="36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Способы перевода названий трав в английском языке</a:t>
            </a:r>
            <a:br>
              <a:rPr lang="ru-RU" sz="36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01090" y="6000768"/>
            <a:ext cx="428628" cy="428628"/>
          </a:xfrm>
          <a:blipFill dpi="0" rotWithShape="1">
            <a:blip r:embed="rId3">
              <a:alphaModFix amt="19000"/>
            </a:blip>
            <a:srcRect/>
            <a:tile tx="0" ty="0" sx="100000" sy="100000" flip="none" algn="tl"/>
          </a:blipFill>
        </p:spPr>
        <p:txBody>
          <a:bodyPr>
            <a:normAutofit fontScale="85000" lnSpcReduction="20000"/>
          </a:bodyPr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14414" y="2357430"/>
            <a:ext cx="7215238" cy="1285884"/>
          </a:xfrm>
          <a:prstGeom prst="roundRect">
            <a:avLst/>
          </a:prstGeom>
          <a:solidFill>
            <a:srgbClr val="FFCC99">
              <a:alpha val="29020"/>
            </a:srgb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Транслитерация и транскрипция </a:t>
            </a:r>
            <a:r>
              <a:rPr lang="ru-RU" sz="36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Adonis</a:t>
            </a:r>
            <a:r>
              <a:rPr lang="ru-RU" sz="36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– адонис</a:t>
            </a:r>
            <a:endParaRPr lang="ru-RU" sz="3600" b="1" dirty="0">
              <a:ln>
                <a:solidFill>
                  <a:srgbClr val="7030A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214414" y="4071942"/>
            <a:ext cx="7215238" cy="1285884"/>
          </a:xfrm>
          <a:prstGeom prst="roundRect">
            <a:avLst/>
          </a:prstGeom>
          <a:solidFill>
            <a:srgbClr val="FFCC99">
              <a:alpha val="29020"/>
            </a:srgb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Калькирование </a:t>
            </a:r>
          </a:p>
          <a:p>
            <a:pPr algn="ctr"/>
            <a:r>
              <a:rPr lang="ru-RU" sz="36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water-lily</a:t>
            </a:r>
            <a:r>
              <a:rPr lang="ru-RU" sz="36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–лилия водяная</a:t>
            </a:r>
            <a:endParaRPr lang="ru-RU" sz="3600" b="1" dirty="0">
              <a:ln>
                <a:solidFill>
                  <a:srgbClr val="7030A0"/>
                </a:solidFill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4"/>
            <a:ext cx="7772400" cy="5786477"/>
          </a:xfrm>
        </p:spPr>
        <p:txBody>
          <a:bodyPr/>
          <a:lstStyle/>
          <a:p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01090" y="6000768"/>
            <a:ext cx="428628" cy="428628"/>
          </a:xfrm>
          <a:blipFill dpi="0" rotWithShape="1">
            <a:blip r:embed="rId3">
              <a:alphaModFix amt="19000"/>
            </a:blip>
            <a:srcRect/>
            <a:tile tx="0" ty="0" sx="100000" sy="100000" flip="none" algn="tl"/>
          </a:blipFill>
        </p:spPr>
        <p:txBody>
          <a:bodyPr>
            <a:normAutofit fontScale="85000" lnSpcReduction="20000"/>
          </a:bodyPr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142976" y="3286124"/>
            <a:ext cx="7215238" cy="1285884"/>
          </a:xfrm>
          <a:prstGeom prst="roundRect">
            <a:avLst/>
          </a:prstGeom>
          <a:solidFill>
            <a:srgbClr val="FFCC99">
              <a:alpha val="29020"/>
            </a:srgb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Использование транспозиции</a:t>
            </a:r>
          </a:p>
          <a:p>
            <a:pPr algn="ctr"/>
            <a:r>
              <a:rPr lang="ru-RU" sz="4000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live-forever</a:t>
            </a:r>
            <a:r>
              <a:rPr lang="ru-RU" sz="4000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 - капуста заячья</a:t>
            </a:r>
            <a:endParaRPr lang="ru-RU" sz="4000" b="1" dirty="0">
              <a:ln>
                <a:solidFill>
                  <a:srgbClr val="7030A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28662" y="1500174"/>
            <a:ext cx="7215238" cy="1285884"/>
          </a:xfrm>
          <a:prstGeom prst="roundRect">
            <a:avLst/>
          </a:prstGeom>
          <a:solidFill>
            <a:srgbClr val="FFCC99">
              <a:alpha val="29020"/>
            </a:srgb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Описательный перевод</a:t>
            </a:r>
          </a:p>
          <a:p>
            <a:pPr algn="ctr"/>
            <a:r>
              <a:rPr lang="ru-RU" sz="4000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forget-me-not</a:t>
            </a:r>
            <a:r>
              <a:rPr lang="ru-RU" sz="4000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незабудка</a:t>
            </a:r>
            <a:endParaRPr lang="ru-RU" sz="4000" b="1" dirty="0">
              <a:ln>
                <a:solidFill>
                  <a:srgbClr val="7030A0"/>
                </a:solidFill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4"/>
            <a:ext cx="7772400" cy="5786477"/>
          </a:xfrm>
        </p:spPr>
        <p:txBody>
          <a:bodyPr>
            <a:normAutofit fontScale="90000"/>
          </a:bodyPr>
          <a:lstStyle/>
          <a:p>
            <a:pPr lvl="0"/>
            <a:r>
              <a:rPr lang="ru-RU" sz="3100" i="1" dirty="0" smtClean="0"/>
              <a:t/>
            </a:r>
            <a:br>
              <a:rPr lang="ru-RU" sz="3100" i="1" dirty="0" smtClean="0"/>
            </a:br>
            <a:r>
              <a:rPr lang="ru-RU" sz="3100" i="1" dirty="0" smtClean="0"/>
              <a:t/>
            </a:r>
            <a:br>
              <a:rPr lang="ru-RU" sz="3100" i="1" dirty="0" smtClean="0"/>
            </a:br>
            <a:r>
              <a:rPr lang="ru-RU" sz="3100" i="1" dirty="0" smtClean="0"/>
              <a:t/>
            </a:r>
            <a:br>
              <a:rPr lang="ru-RU" sz="3100" i="1" dirty="0" smtClean="0"/>
            </a:br>
            <a:r>
              <a:rPr lang="ru-RU" sz="3100" i="1" dirty="0" smtClean="0"/>
              <a:t/>
            </a:r>
            <a:br>
              <a:rPr lang="ru-RU" sz="3100" i="1" dirty="0" smtClean="0"/>
            </a:br>
            <a:r>
              <a:rPr lang="ru-RU" sz="3100" i="1" dirty="0" smtClean="0"/>
              <a:t/>
            </a:r>
            <a:br>
              <a:rPr lang="ru-RU" sz="3100" i="1" dirty="0" smtClean="0"/>
            </a:br>
            <a:r>
              <a:rPr lang="ru-RU" sz="3100" i="1" dirty="0" smtClean="0"/>
              <a:t/>
            </a:r>
            <a:br>
              <a:rPr lang="ru-RU" sz="3100" i="1" dirty="0" smtClean="0"/>
            </a:br>
            <a:r>
              <a:rPr lang="ru-RU" sz="3100" i="1" dirty="0" smtClean="0"/>
              <a:t/>
            </a:r>
            <a:br>
              <a:rPr lang="ru-RU" sz="3100" i="1" dirty="0" smtClean="0"/>
            </a:br>
            <a:r>
              <a:rPr lang="ru-RU" sz="3100" i="1" dirty="0" smtClean="0"/>
              <a:t/>
            </a:r>
            <a:br>
              <a:rPr lang="ru-RU" sz="3100" i="1" dirty="0" smtClean="0"/>
            </a:br>
            <a:r>
              <a:rPr lang="ru-RU" sz="3100" i="1" dirty="0" smtClean="0"/>
              <a:t/>
            </a:r>
            <a:br>
              <a:rPr lang="ru-RU" sz="3100" i="1" dirty="0" smtClean="0"/>
            </a:br>
            <a:r>
              <a:rPr lang="ru-RU" sz="40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ВЫВОДЫ</a:t>
            </a:r>
            <a:r>
              <a:rPr lang="ru-RU" sz="4000" b="1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:</a:t>
            </a:r>
            <a:br>
              <a:rPr lang="ru-RU" sz="4000" b="1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</a:br>
            <a:r>
              <a:rPr lang="ru-RU" sz="3100" b="1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/>
            </a:r>
            <a:br>
              <a:rPr lang="ru-RU" sz="3100" b="1" i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</a:br>
            <a:r>
              <a:rPr lang="ru-RU" sz="40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В модели названия ЛР в латинском языке есть родовое название и </a:t>
            </a:r>
            <a:r>
              <a:rPr lang="ru-RU" sz="40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видовый</a:t>
            </a:r>
            <a:r>
              <a:rPr lang="ru-RU" sz="40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эпитет, в </a:t>
            </a:r>
            <a:r>
              <a:rPr lang="ru-RU" sz="40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английком</a:t>
            </a:r>
            <a:r>
              <a:rPr lang="ru-RU" sz="40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языке такого явления нет. </a:t>
            </a:r>
            <a:br>
              <a:rPr lang="ru-RU" sz="40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</a:br>
            <a:r>
              <a:rPr lang="ru-RU" sz="40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Латинский - </a:t>
            </a:r>
            <a:r>
              <a:rPr lang="ru-RU" sz="40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Abies</a:t>
            </a:r>
            <a:r>
              <a:rPr lang="ru-RU" sz="40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(род) </a:t>
            </a:r>
            <a:r>
              <a:rPr lang="ru-RU" sz="4000" b="1" dirty="0" err="1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sibirica</a:t>
            </a:r>
            <a:r>
              <a:rPr lang="ru-RU" sz="40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 (вид)</a:t>
            </a:r>
            <a:br>
              <a:rPr lang="ru-RU" sz="40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</a:br>
            <a:r>
              <a:rPr lang="ru-RU" sz="40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Английский – </a:t>
            </a:r>
            <a:r>
              <a:rPr lang="en-US" sz="40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Milk</a:t>
            </a:r>
            <a:r>
              <a:rPr lang="ru-RU" sz="40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-</a:t>
            </a:r>
            <a:r>
              <a:rPr lang="en-US" sz="4000" b="1" dirty="0" smtClean="0">
                <a:ln>
                  <a:solidFill>
                    <a:srgbClr val="7030A0"/>
                  </a:solidFill>
                </a:ln>
                <a:solidFill>
                  <a:srgbClr val="FF0000"/>
                </a:solidFill>
              </a:rPr>
              <a:t>vetch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01090" y="6000768"/>
            <a:ext cx="428628" cy="428628"/>
          </a:xfrm>
          <a:blipFill dpi="0" rotWithShape="1">
            <a:blip r:embed="rId3">
              <a:alphaModFix amt="19000"/>
            </a:blip>
            <a:srcRect/>
            <a:tile tx="0" ty="0" sx="100000" sy="100000" flip="none" algn="tl"/>
          </a:blipFill>
        </p:spPr>
        <p:txBody>
          <a:bodyPr>
            <a:normAutofit fontScale="8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219</Words>
  <PresentationFormat>Экран (4:3)</PresentationFormat>
  <Paragraphs>41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Министерство здравоохранения Республики Татарстан ГАПОУ   «Набережночелнинский медицинский колледж»</vt:lpstr>
      <vt:lpstr>На самых ранних стадиях развития человеческого общества растения были источником питания людей, получения одежды, орудий труда и защиты. Они помогали человеку избавиться от болезней.  </vt:lpstr>
      <vt:lpstr>Прошло много веков, а в современной медицине лекарственные растения привлекают к себе все более пристальное внимание ученых. </vt:lpstr>
      <vt:lpstr>Структура названия лекарственного растения      </vt:lpstr>
      <vt:lpstr>Классификация видовых эпитетов       </vt:lpstr>
      <vt:lpstr>Слайд 6</vt:lpstr>
      <vt:lpstr>Способы перевода названий трав в английском языке      </vt:lpstr>
      <vt:lpstr>      </vt:lpstr>
      <vt:lpstr>         ВЫВОДЫ:  В модели названия ЛР в латинском языке есть родовое название и видовый эпитет, в английком языке такого явления нет.  Латинский - Abies (род) sibirica (вид) Английский – Milk-vetch       </vt:lpstr>
      <vt:lpstr>     Из названия лекарственного растения можно дать характеристику растения по морфологическим, функциональным, темпоральным, географическим  признакам и по сходству с другими растениями.      </vt:lpstr>
      <vt:lpstr>      В латинском языке в названиях растений используется аффиксальный и префиксальный способ словообразования Urtica dioica – Крапива двудомная В английском языке в названиях растений используются: - аффиксальный/ префиксальный способ: Everlasting pea - Чина Гмелина  - словосложение: Thorn-apple - Боярышник кроваво красный  - сокращение Common St.John`s  wort  - Зверобой продырявленный       </vt:lpstr>
      <vt:lpstr>       В латинском языке названия  переводятся путем транлитерации: Geranium vlassovianum- Герань Власова В английском языке  названия переводятся путем: - транслитерации  (Gentiana – Горечавка) - калькирование  (Bearberry – Медвежьи ушки) - описательный перевод (Touch-me-not – Недотрога) - использование транспозиции (Gill-over-the-ground  (букв.: “виться над землей”) – Будра плющевидная)        </vt:lpstr>
      <vt:lpstr>      наша гипотеза подверждается частично       </vt:lpstr>
      <vt:lpstr>       Список использованной литературы. Андреева И.И., Родман Л.С. «Ботаника» Москва. 2002. Кузнецова М.А. Резникова А.С. «Сказания о лекарственных растениях» Москва. 1992. Манакин В.Н. Сопоставительная лексикология. Киев: Знання, 2004.  Сивакова Н.А. Лексикографическое описание английских и русских фитонимов в электронном глоссарии: дис. ... канд. филол. наук. Тюмень, 2004.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здравоохранения Республики Татарстан ГАПОУ   «Набережночелнинский медицинский колледж»</dc:title>
  <dc:creator>доклиника</dc:creator>
  <cp:lastModifiedBy>доклиника</cp:lastModifiedBy>
  <cp:revision>11</cp:revision>
  <dcterms:created xsi:type="dcterms:W3CDTF">2018-02-15T05:27:58Z</dcterms:created>
  <dcterms:modified xsi:type="dcterms:W3CDTF">2018-02-17T11:21:39Z</dcterms:modified>
</cp:coreProperties>
</file>