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3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58" d="100"/>
          <a:sy n="58" d="100"/>
        </p:scale>
        <p:origin x="-1152" y="-4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3F103-BC34-4FE4-A40E-EDDEECFDA5D0}" type="datetimeFigureOut">
              <a:rPr lang="en-US" smtClean="0"/>
              <a:pPr/>
              <a:t>2/26/2018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1058656"/>
      </p:ext>
    </p:extLst>
  </p:cSld>
  <p:clrMapOvr>
    <a:masterClrMapping/>
  </p:clrMapOvr>
  <p:transition spd="slow" advTm="18000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2/26/2018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476472"/>
      </p:ext>
    </p:extLst>
  </p:cSld>
  <p:clrMapOvr>
    <a:masterClrMapping/>
  </p:clrMapOvr>
  <p:transition spd="slow" advTm="18000">
    <p:randomBar dir="vert"/>
  </p:transition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2/26/2018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80210189"/>
      </p:ext>
    </p:extLst>
  </p:cSld>
  <p:clrMapOvr>
    <a:masterClrMapping/>
  </p:clrMapOvr>
  <p:transition spd="slow" advTm="18000">
    <p:randomBar dir="vert"/>
  </p:transition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2/26/2018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429562"/>
      </p:ext>
    </p:extLst>
  </p:cSld>
  <p:clrMapOvr>
    <a:masterClrMapping/>
  </p:clrMapOvr>
  <p:transition spd="slow" advTm="18000">
    <p:randomBar dir="vert"/>
  </p:transition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2/26/2018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22617976"/>
      </p:ext>
    </p:extLst>
  </p:cSld>
  <p:clrMapOvr>
    <a:masterClrMapping/>
  </p:clrMapOvr>
  <p:transition spd="slow" advTm="18000">
    <p:randomBar dir="vert"/>
  </p:transition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2/26/2018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746410"/>
      </p:ext>
    </p:extLst>
  </p:cSld>
  <p:clrMapOvr>
    <a:masterClrMapping/>
  </p:clrMapOvr>
  <p:transition spd="slow" advTm="18000">
    <p:randomBar dir="vert"/>
  </p:transition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6D93-FCAC-47E0-A2EE-787E62CA814C}" type="datetimeFigureOut">
              <a:rPr lang="en-US" smtClean="0"/>
              <a:t>2/26/2018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955260"/>
      </p:ext>
    </p:extLst>
  </p:cSld>
  <p:clrMapOvr>
    <a:masterClrMapping/>
  </p:clrMapOvr>
  <p:transition spd="slow" advTm="18000">
    <p:randomBar dir="vert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t>2/26/2018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515395"/>
      </p:ext>
    </p:extLst>
  </p:cSld>
  <p:clrMapOvr>
    <a:masterClrMapping/>
  </p:clrMapOvr>
  <p:transition spd="slow" advTm="18000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2/26/2018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56187"/>
      </p:ext>
    </p:extLst>
  </p:cSld>
  <p:clrMapOvr>
    <a:masterClrMapping/>
  </p:clrMapOvr>
  <p:transition spd="slow" advTm="18000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t>2/26/2018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329478"/>
      </p:ext>
    </p:extLst>
  </p:cSld>
  <p:clrMapOvr>
    <a:masterClrMapping/>
  </p:clrMapOvr>
  <p:transition spd="slow" advTm="18000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t>2/26/2018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508776"/>
      </p:ext>
    </p:extLst>
  </p:cSld>
  <p:clrMapOvr>
    <a:masterClrMapping/>
  </p:clrMapOvr>
  <p:transition spd="slow" advTm="18000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t>2/26/2018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4146999"/>
      </p:ext>
    </p:extLst>
  </p:cSld>
  <p:clrMapOvr>
    <a:masterClrMapping/>
  </p:clrMapOvr>
  <p:transition spd="slow" advTm="18000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t>2/26/2018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779945"/>
      </p:ext>
    </p:extLst>
  </p:cSld>
  <p:clrMapOvr>
    <a:masterClrMapping/>
  </p:clrMapOvr>
  <p:transition spd="slow" advTm="18000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t>2/26/2018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604773"/>
      </p:ext>
    </p:extLst>
  </p:cSld>
  <p:clrMapOvr>
    <a:masterClrMapping/>
  </p:clrMapOvr>
  <p:transition spd="slow" advTm="18000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t>2/26/2018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712354"/>
      </p:ext>
    </p:extLst>
  </p:cSld>
  <p:clrMapOvr>
    <a:masterClrMapping/>
  </p:clrMapOvr>
  <p:transition spd="slow" advTm="18000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t>2/26/2018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661108"/>
      </p:ext>
    </p:extLst>
  </p:cSld>
  <p:clrMapOvr>
    <a:masterClrMapping/>
  </p:clrMapOvr>
  <p:transition spd="slow" advTm="18000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451C3-0FF4-47C4-B829-773ADF60F88C}" type="datetimeFigureOut">
              <a:rPr lang="en-US" smtClean="0"/>
              <a:t>2/26/2018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80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  <p:sldLayoutId id="2147483715" r:id="rId12"/>
    <p:sldLayoutId id="2147483716" r:id="rId13"/>
    <p:sldLayoutId id="2147483717" r:id="rId14"/>
    <p:sldLayoutId id="2147483718" r:id="rId15"/>
    <p:sldLayoutId id="2147483719" r:id="rId16"/>
  </p:sldLayoutIdLst>
  <p:transition spd="slow" advTm="18000">
    <p:randomBar dir="vert"/>
  </p:transition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ssercat.com/content/internatsionalnaya-leksika-v-meditsinskoi-terminologii-russkogo-yazyka" TargetMode="External"/><Relationship Id="rId2" Type="http://schemas.openxmlformats.org/officeDocument/2006/relationships/hyperlink" Target="http://www.albest.ru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dissercat.com/content/funktionirovanie-meditsinskoi-terminologii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34957" y="726142"/>
            <a:ext cx="8362077" cy="4693024"/>
          </a:xfrm>
        </p:spPr>
        <p:txBody>
          <a:bodyPr/>
          <a:lstStyle/>
          <a:p>
            <a:pPr algn="l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автономное профессиональное образовательное 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учреждение </a:t>
            </a:r>
            <a:r>
              <a:rPr lang="ru-RU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Буинское</a:t>
            </a:r>
            <a:r>
              <a:rPr lang="ru-RU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медицинское училище»</a:t>
            </a:r>
            <a:br>
              <a:rPr lang="ru-RU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Авторы: </a:t>
            </a:r>
            <a:r>
              <a:rPr lang="ru-RU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Портнова Яна Руслановна , 34.02.01. Сестринское дело, 1 курс; </a:t>
            </a:r>
            <a:br>
              <a:rPr lang="ru-RU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Шакирова </a:t>
            </a:r>
            <a:r>
              <a:rPr lang="ru-RU" sz="2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Гульназ</a:t>
            </a:r>
            <a:r>
              <a:rPr lang="ru-RU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Талгатовна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34.02.01. Сестринское дело, 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2 курс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Сабирзянова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Ляйсан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Ильдусовна,34.02.01. Сестринское дело,</a:t>
            </a:r>
            <a:b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r>
              <a:rPr lang="ru-RU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курс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Хамидуллина</a:t>
            </a:r>
            <a:r>
              <a:rPr lang="ru-RU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Алсу </a:t>
            </a:r>
            <a:r>
              <a:rPr lang="ru-RU" sz="2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Салимовна</a:t>
            </a:r>
            <a:r>
              <a:rPr lang="ru-RU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преподаватель дисциплин 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«Русский </a:t>
            </a:r>
            <a:r>
              <a:rPr lang="ru-RU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язык и культура речи», «Русский язык и литература. Литература», 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 </a:t>
            </a:r>
            <a:r>
              <a:rPr lang="ru-RU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Русский язык и литература. Русский язык», 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«Татарский </a:t>
            </a:r>
            <a:r>
              <a:rPr lang="ru-RU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язык и литература».</a:t>
            </a:r>
            <a:br>
              <a:rPr lang="ru-RU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ru-RU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</a:t>
            </a:r>
            <a:r>
              <a:rPr lang="ru-RU" sz="2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1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b="1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Функционирование </a:t>
            </a:r>
            <a:r>
              <a:rPr lang="ru-RU" sz="28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медицинских терминов в художественной литературе</a:t>
            </a:r>
            <a:r>
              <a:rPr lang="ru-RU" sz="2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r>
              <a:rPr lang="ru-RU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3376851"/>
      </p:ext>
    </p:extLst>
  </p:cSld>
  <p:clrMapOvr>
    <a:masterClrMapping/>
  </p:clrMapOvr>
  <p:transition spd="slow" advTm="18000"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517" y="476519"/>
            <a:ext cx="9839459" cy="59629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современной русской медицинской терминологии интернационализмы и их русские эквиваленты( в т. ч. кальки  иноязычного термина) выступают в качестве синонимов, например: русские эквиваленты- Вшивость, Почесуха, Окостенение, Понос, Карликовость, Ущемление, Выворот века и др.; интернационализмы–Пункция, Малигнизация, Фавус, Пальпация,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Гинекофобия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производные слова Плацента (плацентарный)–Детское место, Кровотечение, Кровоизлияние и Геморрагия (геморрагические), Близорукость и Миопия ( миопический) и др. 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Кроме интернациональных, заимствованных терминов большое распространение в современной русской медицинской терминологии имеют древнерусские и общеславянские названия: врач, бедро, бельмо, бок, бровь, волос, голова, горло, грудь, грыжа, губа, зуб, лицо, лоб, моча, нос, ноготь, плод, почка, рак, рука, селезенка, сердце, темя, ухо, беременная, бесплодие, лечение, мозг, мозоль, отек, печень, отравление, плечо, поясница, тело, судорога, челюсть, череп, шея, язва и др. 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Характерно для русской терминологии и присутствие эпонимических терминов–терминов с использованием имен собственных. К ним относится, например: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вормианские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косточки,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Видиев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канал,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Гигморова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пещера, вертеп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Гигморов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(т.е. верхнечелюстная пазуха) и др. 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2740185"/>
      </p:ext>
    </p:extLst>
  </p:cSld>
  <p:clrMapOvr>
    <a:masterClrMapping/>
  </p:clrMapOvr>
  <p:transition spd="slow" advTm="18000">
    <p:randomBar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35865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Этапы исследования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Первым этапом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нашего исследования с целью достижения цели мы перечитали некоторые произведения, вошедшие в учебную программу для студентов среднего специального образования: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И.С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. Тургенева « Отцы и дети», И.А. Гончарова « Обломов», Л.Н .Толстого «Севастопольские рассказы», А.П. Чехова « Палата №6», М. А. Булгакова «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Морфий»,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Л. Е. Улицкой  « Дочь Бухары»,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«Казус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Кукоцкого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»;  используя учебник «Пропедевтику внутренних болезней» и словари определили лексическое значение терминов, расположенных в учебно-методической литературе.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	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Вторым этапом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определили и выписали медицинские термины.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	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Третьим этапом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было создание краткого словаря медицинских терминов с использование английского, татарского, латинского и греческого языков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	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Четвертым этапом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является анализ выписанных медицинских терминов. </a:t>
            </a:r>
          </a:p>
        </p:txBody>
      </p:sp>
    </p:spTree>
    <p:extLst>
      <p:ext uri="{BB962C8B-B14F-4D97-AF65-F5344CB8AC3E}">
        <p14:creationId xmlns:p14="http://schemas.microsoft.com/office/powerpoint/2010/main" val="3847447876"/>
      </p:ext>
    </p:extLst>
  </p:cSld>
  <p:clrMapOvr>
    <a:masterClrMapping/>
  </p:clrMapOvr>
  <p:transition spd="slow" advTm="18000">
    <p:randomBar dir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4446"/>
            <a:ext cx="3000777" cy="33055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Таблица 1</a:t>
            </a:r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9787983"/>
              </p:ext>
            </p:extLst>
          </p:nvPr>
        </p:nvGraphicFramePr>
        <p:xfrm>
          <a:off x="0" y="669706"/>
          <a:ext cx="12076092" cy="61882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19634"/>
                <a:gridCol w="2274010"/>
                <a:gridCol w="2330733"/>
                <a:gridCol w="2294972"/>
                <a:gridCol w="2256743"/>
              </a:tblGrid>
              <a:tr h="5891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Русское название 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Латинское</a:t>
                      </a:r>
                      <a:r>
                        <a:rPr lang="en-US" sz="1400">
                          <a:effectLst/>
                        </a:rPr>
                        <a:t>/</a:t>
                      </a:r>
                      <a:r>
                        <a:rPr lang="ru-RU" sz="1400">
                          <a:effectLst/>
                        </a:rPr>
                        <a:t> Греческое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Дословный перевод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Английское значение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Татарское значение 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</a:tr>
              <a:tr h="5891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1.Абцесс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abscessus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Скопление гноя в органах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abscess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Эренме шеш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</a:tr>
              <a:tr h="29459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2.Анамнез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anamnesis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воспоминание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anamnesis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Анамнез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</a:tr>
              <a:tr h="29459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3.Анальгин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analgin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препарат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analgin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анальгин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</a:tr>
              <a:tr h="6566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4.</a:t>
                      </a:r>
                      <a:r>
                        <a:rPr lang="ru-RU" sz="1400">
                          <a:effectLst/>
                        </a:rPr>
                        <a:t>Анатом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</a:rPr>
                        <a:t>anatomi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Специалист в области </a:t>
                      </a:r>
                      <a:r>
                        <a:rPr lang="ru-RU" sz="1400" dirty="0" smtClean="0">
                          <a:effectLst/>
                        </a:rPr>
                        <a:t>анатомии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anaomist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Анатомия </a:t>
                      </a:r>
                      <a:r>
                        <a:rPr lang="ru-RU" sz="1400" dirty="0" err="1" smtClean="0">
                          <a:effectLst/>
                        </a:rPr>
                        <a:t>белуче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</a:tr>
              <a:tr h="5891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5.</a:t>
                      </a:r>
                      <a:r>
                        <a:rPr lang="ru-RU" sz="1400">
                          <a:effectLst/>
                        </a:rPr>
                        <a:t>Анорексия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anorexia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отсутствие аппетита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anorexia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Анорексия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</a:tr>
              <a:tr h="52358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 .Анурия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anuria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 </a:t>
                      </a:r>
                      <a:r>
                        <a:rPr lang="ru-RU" sz="1400">
                          <a:effectLst/>
                        </a:rPr>
                        <a:t>отсутствие мочи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anuria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Анурия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</a:tr>
              <a:tr h="5891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7</a:t>
                      </a:r>
                      <a:r>
                        <a:rPr lang="ru-RU" sz="1400">
                          <a:effectLst/>
                        </a:rPr>
                        <a:t>.Бронхоскопия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bronchoscopy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осмотр трахеи и бронх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bronchoscopy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Бронхоскопия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</a:tr>
              <a:tr h="5891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8</a:t>
                      </a:r>
                      <a:r>
                        <a:rPr lang="ru-RU" sz="1400">
                          <a:effectLst/>
                        </a:rPr>
                        <a:t>.Брадикардия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braduskardia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медицинская сердцебиение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dradycardia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Брадикардия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</a:tr>
              <a:tr h="5891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9.</a:t>
                      </a:r>
                      <a:r>
                        <a:rPr lang="ru-RU" sz="1400">
                          <a:effectLst/>
                        </a:rPr>
                        <a:t>Бюллетень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bulletin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Избирательный лист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newsletter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Бюллетень биреп тору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</a:tr>
              <a:tr h="88378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10.</a:t>
                      </a:r>
                      <a:r>
                        <a:rPr lang="ru-RU" sz="1400">
                          <a:effectLst/>
                        </a:rPr>
                        <a:t>Гастроскопия 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gastroscopia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Исследование, наблюдение желудка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gastroscopy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гастроскопия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887" marR="3988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919115"/>
      </p:ext>
    </p:extLst>
  </p:cSld>
  <p:clrMapOvr>
    <a:masterClrMapping/>
  </p:clrMapOvr>
  <p:transition spd="slow" advTm="18000">
    <p:randomBar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596668" cy="60101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Таблица 2</a:t>
            </a:r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0205003"/>
              </p:ext>
            </p:extLst>
          </p:nvPr>
        </p:nvGraphicFramePr>
        <p:xfrm>
          <a:off x="0" y="538734"/>
          <a:ext cx="12191999" cy="63652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10288"/>
                <a:gridCol w="2360236"/>
                <a:gridCol w="2419111"/>
                <a:gridCol w="2381993"/>
                <a:gridCol w="1920371"/>
              </a:tblGrid>
              <a:tr h="62173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.Гемофилия</a:t>
                      </a:r>
                      <a:endParaRPr lang="ru-RU" sz="1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77" marR="4497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hemophilia</a:t>
                      </a:r>
                      <a:endParaRPr lang="ru-RU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77" marR="4497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хроническое кровоточивость </a:t>
                      </a:r>
                      <a:endParaRPr lang="ru-RU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77" marR="4497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hemophilia</a:t>
                      </a:r>
                      <a:endParaRPr lang="ru-RU" sz="1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77" marR="4497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гемофилия</a:t>
                      </a:r>
                      <a:endParaRPr lang="ru-RU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77" marR="44977" marT="0" marB="0"/>
                </a:tc>
              </a:tr>
              <a:tr h="94559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.Гипертензия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77" marR="4497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hypertension</a:t>
                      </a:r>
                      <a:endParaRPr lang="ru-RU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77" marR="4497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хроническое заболевание у взрослых</a:t>
                      </a:r>
                      <a:endParaRPr lang="ru-RU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77" marR="4497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hypertension</a:t>
                      </a:r>
                      <a:endParaRPr lang="ru-RU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77" marR="4497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гипертензия</a:t>
                      </a:r>
                      <a:endParaRPr lang="ru-RU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77" marR="44977" marT="0" marB="0"/>
                </a:tc>
              </a:tr>
              <a:tr h="62173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13.</a:t>
                      </a: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Грипп</a:t>
                      </a:r>
                      <a:endParaRPr lang="ru-RU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77" marR="4497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grippe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фр</a:t>
                      </a:r>
                      <a:endParaRPr lang="ru-RU" sz="1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77" marR="4497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Инфекционное заболевание </a:t>
                      </a:r>
                      <a:endParaRPr lang="ru-RU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77" marR="4497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flu</a:t>
                      </a:r>
                      <a:endParaRPr lang="ru-RU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77" marR="4497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Грипп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авыру</a:t>
                      </a:r>
                      <a:endParaRPr lang="ru-RU" sz="1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77" marR="44977" marT="0" marB="0"/>
                </a:tc>
              </a:tr>
              <a:tr h="62173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14.Диспепсия</a:t>
                      </a:r>
                      <a:endParaRPr lang="ru-RU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77" marR="4497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cruditatem</a:t>
                      </a:r>
                      <a:endParaRPr lang="ru-RU" sz="1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77" marR="4497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расстройство пищевода</a:t>
                      </a:r>
                      <a:endParaRPr lang="ru-RU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77" marR="4497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dyspepsia</a:t>
                      </a:r>
                      <a:endParaRPr lang="ru-RU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77" marR="4497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диспепсия</a:t>
                      </a:r>
                      <a:endParaRPr lang="ru-RU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77" marR="44977" marT="0" marB="0"/>
                </a:tc>
              </a:tr>
              <a:tr h="62173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15.Дисфагия</a:t>
                      </a:r>
                      <a:endParaRPr lang="ru-RU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77" marR="4497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dysphagia</a:t>
                      </a:r>
                      <a:endParaRPr lang="ru-RU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77" marR="4497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расстройство глотания</a:t>
                      </a:r>
                      <a:endParaRPr lang="ru-RU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77" marR="4497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dysphagia</a:t>
                      </a:r>
                      <a:endParaRPr lang="ru-RU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77" marR="4497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дисфагия</a:t>
                      </a:r>
                      <a:endParaRPr lang="ru-RU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77" marR="44977" marT="0" marB="0"/>
                </a:tc>
              </a:tr>
              <a:tr h="62173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16.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Дыхание</a:t>
                      </a:r>
                      <a:endParaRPr lang="ru-RU" sz="1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77" marR="4497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Respiretio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лат</a:t>
                      </a:r>
                      <a:endParaRPr lang="ru-RU" sz="1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77" marR="4497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Физиологический процесс</a:t>
                      </a:r>
                      <a:endParaRPr lang="ru-RU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77" marR="4497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breath</a:t>
                      </a:r>
                      <a:endParaRPr lang="ru-RU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77" marR="4497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сулыш</a:t>
                      </a:r>
                      <a:endParaRPr lang="ru-RU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77" marR="44977" marT="0" marB="0"/>
                </a:tc>
              </a:tr>
              <a:tr h="72366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17.Инъекция </a:t>
                      </a:r>
                      <a:endParaRPr lang="ru-RU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77" marR="4497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lnictio</a:t>
                      </a:r>
                      <a:endParaRPr lang="ru-RU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77" marR="4497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Способ введения в организм растворов</a:t>
                      </a:r>
                      <a:endParaRPr lang="ru-RU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77" marR="4497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inqection</a:t>
                      </a:r>
                      <a:endParaRPr lang="ru-RU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77" marR="4497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Дару жибэру</a:t>
                      </a:r>
                      <a:endParaRPr lang="ru-RU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77" marR="44977" marT="0" marB="0"/>
                </a:tc>
              </a:tr>
              <a:tr h="29787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18. Казус</a:t>
                      </a:r>
                      <a:endParaRPr lang="ru-RU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77" marR="4497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Casuc</a:t>
                      </a:r>
                      <a:endParaRPr lang="ru-RU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77" marR="4497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случайность</a:t>
                      </a:r>
                      <a:endParaRPr lang="ru-RU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77" marR="4497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iucident</a:t>
                      </a:r>
                      <a:endParaRPr lang="ru-RU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77" marR="4497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катлаулы</a:t>
                      </a:r>
                      <a:endParaRPr lang="ru-RU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77" marR="44977" marT="0" marB="0"/>
                </a:tc>
              </a:tr>
              <a:tr h="62173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19.</a:t>
                      </a: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Капиллярные сосуды </a:t>
                      </a:r>
                      <a:endParaRPr lang="ru-RU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77" marR="4497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Capillaries vasa</a:t>
                      </a: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лат</a:t>
                      </a:r>
                      <a:endParaRPr lang="ru-RU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77" marR="4497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Сосуды органных тел</a:t>
                      </a:r>
                      <a:endParaRPr lang="ru-RU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77" marR="4497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Capillary vessels</a:t>
                      </a:r>
                      <a:endParaRPr lang="ru-RU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77" marR="4497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Кан тамырлары</a:t>
                      </a:r>
                      <a:endParaRPr lang="ru-RU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77" marR="44977" marT="0" marB="0"/>
                </a:tc>
              </a:tr>
              <a:tr h="62173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20.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Кашель</a:t>
                      </a:r>
                      <a:endParaRPr lang="ru-RU" sz="1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77" marR="4497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Кашлять, исконно-рус</a:t>
                      </a:r>
                      <a:endParaRPr lang="ru-RU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77" marR="4497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сокращение дыхательных</a:t>
                      </a:r>
                      <a:r>
                        <a:rPr lang="ru-RU" sz="18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мышц</a:t>
                      </a:r>
                      <a:endParaRPr lang="ru-RU" sz="1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77" marR="4497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cough</a:t>
                      </a:r>
                      <a:endParaRPr lang="ru-RU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77" marR="4497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ютэль</a:t>
                      </a:r>
                      <a:endParaRPr lang="ru-RU" sz="1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77" marR="4497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1524147"/>
      </p:ext>
    </p:extLst>
  </p:cSld>
  <p:clrMapOvr>
    <a:masterClrMapping/>
  </p:clrMapOvr>
  <p:transition spd="slow" advTm="18000">
    <p:randomBar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2799962" cy="433589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Таблица 3</a:t>
            </a:r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9615425"/>
              </p:ext>
            </p:extLst>
          </p:nvPr>
        </p:nvGraphicFramePr>
        <p:xfrm>
          <a:off x="0" y="553794"/>
          <a:ext cx="12191999" cy="63042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06245"/>
                <a:gridCol w="2281284"/>
                <a:gridCol w="2338192"/>
                <a:gridCol w="2302316"/>
                <a:gridCol w="2263962"/>
              </a:tblGrid>
              <a:tr h="106815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21. Кесарево сечение (операция искусственное </a:t>
                      </a:r>
                      <a:r>
                        <a:rPr lang="ru-RU" sz="1600" dirty="0" err="1">
                          <a:effectLst/>
                        </a:rPr>
                        <a:t>родорождение</a:t>
                      </a:r>
                      <a:r>
                        <a:rPr lang="ru-RU" sz="1600" dirty="0">
                          <a:effectLst/>
                        </a:rPr>
                        <a:t>)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81" marR="4018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section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81" marR="4018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сечение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81" marR="4018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section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81" marR="4018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аналыкны яру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81" marR="40181" marT="0" marB="0"/>
                </a:tc>
              </a:tr>
              <a:tr h="88748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22.</a:t>
                      </a:r>
                      <a:r>
                        <a:rPr lang="ru-RU" sz="1600" dirty="0" err="1">
                          <a:effectLst/>
                        </a:rPr>
                        <a:t>Кетонурия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81" marR="4018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Ketonuria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81" marR="4018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Наличие в моче кетоновых тел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81" marR="40181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Ketonuria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81" marR="4018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кетонурия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81" marR="40181" marT="0" marB="0"/>
                </a:tc>
              </a:tr>
              <a:tr h="44374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23</a:t>
                      </a:r>
                      <a:r>
                        <a:rPr lang="ru-RU" sz="1600">
                          <a:effectLst/>
                        </a:rPr>
                        <a:t>. Кифоз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81" marR="4018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kyphosis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81" marR="4018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согнутый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81" marR="4018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kyphosis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81" marR="4018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кифоз, бокрелек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81" marR="40181" marT="0" marB="0"/>
                </a:tc>
              </a:tr>
              <a:tr h="88748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24.</a:t>
                      </a:r>
                      <a:r>
                        <a:rPr lang="ru-RU" sz="1600">
                          <a:effectLst/>
                        </a:rPr>
                        <a:t>Коллапс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81" marR="4018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collapsus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81" marR="4018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Процесс </a:t>
                      </a:r>
                      <a:r>
                        <a:rPr lang="ru-RU" sz="1600" dirty="0">
                          <a:effectLst/>
                        </a:rPr>
                        <a:t>разрушения какой-либо структуры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81" marR="4018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colapse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81" marR="4018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коллапс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81" marR="40181" marT="0" marB="0"/>
                </a:tc>
              </a:tr>
              <a:tr h="66561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25.</a:t>
                      </a:r>
                      <a:r>
                        <a:rPr lang="ru-RU" sz="1600">
                          <a:effectLst/>
                        </a:rPr>
                        <a:t>Лапароскопия 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81" marR="4018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laporoscopia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81" marR="4018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Осмотр брюшной полости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81" marR="4018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laporoscopy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81" marR="4018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лапароскопия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81" marR="40181" marT="0" marB="0"/>
                </a:tc>
              </a:tr>
              <a:tr h="44374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26</a:t>
                      </a:r>
                      <a:r>
                        <a:rPr lang="ru-RU" sz="1600">
                          <a:effectLst/>
                        </a:rPr>
                        <a:t>.Лейкоцитурия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81" marR="4018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Leukocytosis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81" marR="4018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лейкоз в моче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81" marR="4018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leukocyturia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81" marR="4018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л</a:t>
                      </a:r>
                      <a:r>
                        <a:rPr lang="ru-RU" sz="1600">
                          <a:effectLst/>
                        </a:rPr>
                        <a:t>е</a:t>
                      </a:r>
                      <a:r>
                        <a:rPr lang="en-US" sz="1600">
                          <a:effectLst/>
                        </a:rPr>
                        <a:t>йкоцитурия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81" marR="40181" marT="0" marB="0"/>
                </a:tc>
              </a:tr>
              <a:tr h="66561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27.</a:t>
                      </a:r>
                      <a:r>
                        <a:rPr lang="ru-RU" sz="1600">
                          <a:effectLst/>
                        </a:rPr>
                        <a:t>Мегалобласт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81" marR="4018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megaloblastus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81" marR="4018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Родначальная  клетка эритропоза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81" marR="4018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megaloblast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81" marR="4018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мегалобласт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81" marR="40181" marT="0" marB="0"/>
                </a:tc>
              </a:tr>
              <a:tr h="66561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28.Микроцефалия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81" marR="4018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Micros Kephale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81" marR="4018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уменьшение размера черепа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81" marR="4018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microcephaly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81" marR="4018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микроцефалия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81" marR="40181" marT="0" marB="0"/>
                </a:tc>
              </a:tr>
              <a:tr h="28837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29.Олигурия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81" marR="4018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oligosouron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81" marR="4018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мало мочи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81" marR="4018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oliguria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81" marR="4018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олигурия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81" marR="40181" marT="0" marB="0"/>
                </a:tc>
              </a:tr>
              <a:tr h="28837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30.Опухоль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81" marR="4018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timor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81" marR="4018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отечность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81" marR="4018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Tumor swell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81" marR="4018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коры </a:t>
                      </a:r>
                      <a:r>
                        <a:rPr lang="ru-RU" sz="1600" dirty="0" err="1">
                          <a:effectLst/>
                        </a:rPr>
                        <a:t>шеш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181" marR="4018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8772794"/>
      </p:ext>
    </p:extLst>
  </p:cSld>
  <p:clrMapOvr>
    <a:masterClrMapping/>
  </p:clrMapOvr>
  <p:transition spd="slow" advTm="18000">
    <p:randomBar dir="vert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2696931" cy="42071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Таблица 4</a:t>
            </a:r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8488178"/>
              </p:ext>
            </p:extLst>
          </p:nvPr>
        </p:nvGraphicFramePr>
        <p:xfrm>
          <a:off x="-1" y="563608"/>
          <a:ext cx="12192002" cy="65511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06248"/>
                <a:gridCol w="2281283"/>
                <a:gridCol w="2338193"/>
                <a:gridCol w="2302314"/>
                <a:gridCol w="2263964"/>
              </a:tblGrid>
              <a:tr h="57221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31.Пальпация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12" marR="4931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palpatio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12" marR="4931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прощупывание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12" marR="4931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palpatio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12" marR="4931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12" marR="49312" marT="0" marB="0"/>
                </a:tc>
              </a:tr>
              <a:tr h="57221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32.Печень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12" marR="4931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Печень, древне-рус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12" marR="4931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Внутренний орган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12" marR="4931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liver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12" marR="4931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бавыр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12" marR="49312" marT="0" marB="0"/>
                </a:tc>
              </a:tr>
              <a:tr h="2861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33.Пульс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12" marR="4931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r>
                        <a:rPr lang="en-US" sz="1600" dirty="0" err="1" smtClean="0">
                          <a:effectLst/>
                        </a:rPr>
                        <a:t>pulsus</a:t>
                      </a:r>
                      <a:r>
                        <a:rPr lang="ru-RU" sz="1600" dirty="0" smtClean="0">
                          <a:effectLst/>
                        </a:rPr>
                        <a:t>, лат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12" marR="4931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r>
                        <a:rPr lang="ru-RU" sz="1600" dirty="0" smtClean="0">
                          <a:effectLst/>
                        </a:rPr>
                        <a:t>ритмичное биение стенок артерий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12" marR="4931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r>
                        <a:rPr lang="en-US" sz="1600" dirty="0" smtClean="0">
                          <a:effectLst/>
                        </a:rPr>
                        <a:t>pulse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12" marR="4931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пульс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12" marR="49312" marT="0" marB="0"/>
                </a:tc>
              </a:tr>
              <a:tr h="57221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34.Пилонефрит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12" marR="4931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pyelonephritis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12" marR="4931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Заболевание почек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12" marR="4931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pyelonephritis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12" marR="4931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Боер аруы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12" marR="49312" marT="0" marB="0"/>
                </a:tc>
              </a:tr>
              <a:tr h="85832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35.Пиелит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12" marR="4931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pyelitis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12" marR="4931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Воспаление почечных лоханок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12" marR="4931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pyelitis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12" marR="4931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пиелит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12" marR="49312" marT="0" marB="0"/>
                </a:tc>
              </a:tr>
              <a:tr h="57221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36.Перкуссия 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12" marR="4931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pereussio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12" marR="4931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простукивание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12" marR="4931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percussion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12" marR="4931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перкусия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12" marR="49312" marT="0" marB="0"/>
                </a:tc>
              </a:tr>
              <a:tr h="114443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37.Пневмоторакс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12" marR="4931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pneumothorax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12" marR="4931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Проникновение воздуха в полость плевры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12" marR="4931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pneumothorax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12" marR="4931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пневмоторакс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12" marR="49312" marT="0" marB="0"/>
                </a:tc>
              </a:tr>
              <a:tr h="57221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3.Рак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12" marR="4931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Opsoc</a:t>
                      </a:r>
                      <a:r>
                        <a:rPr lang="ru-RU" sz="1600">
                          <a:effectLst/>
                        </a:rPr>
                        <a:t>, греческое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12" marR="4931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опухоль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12" marR="4931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cancer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12" marR="4931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Яман шеш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12" marR="49312" marT="0" marB="0"/>
                </a:tc>
              </a:tr>
              <a:tr h="57221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39. </a:t>
                      </a:r>
                      <a:r>
                        <a:rPr lang="ru-RU" sz="1600" dirty="0">
                          <a:effectLst/>
                        </a:rPr>
                        <a:t>Синдром Дауна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12" marR="4931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syndrome</a:t>
                      </a:r>
                      <a:r>
                        <a:rPr lang="ru-RU" sz="1600" dirty="0">
                          <a:effectLst/>
                        </a:rPr>
                        <a:t>,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греч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12" marR="4931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стечение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12" marR="4931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Doron,sundrome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12" marR="4931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Даун Синдромы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12" marR="49312" marT="0" marB="0"/>
                </a:tc>
              </a:tr>
              <a:tr h="57221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40.Ступор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12" marR="4931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stupor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12" marR="4931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заторможенность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12" marR="4931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stupor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12" marR="4931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Катып</a:t>
                      </a:r>
                      <a:r>
                        <a:rPr lang="ru-RU" sz="1600" dirty="0">
                          <a:effectLst/>
                        </a:rPr>
                        <a:t> калу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12" marR="49312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0272253"/>
      </p:ext>
    </p:extLst>
  </p:cSld>
  <p:clrMapOvr>
    <a:masterClrMapping/>
  </p:clrMapOvr>
  <p:transition spd="slow" advTm="18000">
    <p:randomBar dir="vert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2215166" cy="42071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Таблица 5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846263" y="250666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Объект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357282"/>
              </p:ext>
            </p:extLst>
          </p:nvPr>
        </p:nvGraphicFramePr>
        <p:xfrm>
          <a:off x="40341" y="552594"/>
          <a:ext cx="12151660" cy="63054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69461"/>
                <a:gridCol w="2057056"/>
                <a:gridCol w="2644787"/>
                <a:gridCol w="2362138"/>
                <a:gridCol w="2418218"/>
              </a:tblGrid>
              <a:tr h="5739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41.Тахикардия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91" marR="5279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tachycardia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91" marR="5279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Ущемление сердца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91" marR="5279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tachycardia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91" marR="5279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Йорэк тибеш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91" marR="52791" marT="0" marB="0"/>
                </a:tc>
              </a:tr>
              <a:tr h="5739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42.Тахипноэ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91" marR="5279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tachypnoe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91" marR="5279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Учащение дыхания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91" marR="5279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tachypnea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91" marR="5279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Тахипноэ,еш-еш сулау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91" marR="52791" marT="0" marB="0"/>
                </a:tc>
              </a:tr>
              <a:tr h="85998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43.Термометрия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91" marR="5279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thermometreo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91" marR="5279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Измерение температуры тела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91" marR="5279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themometry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91" marR="5279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Температурыны улчэу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91" marR="52791" marT="0" marB="0"/>
                </a:tc>
              </a:tr>
              <a:tr h="5739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44.Фагоцитоз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91" marR="5279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phogocytosis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91" marR="5279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Процесс </a:t>
                      </a:r>
                      <a:r>
                        <a:rPr lang="ru-RU" sz="1600" dirty="0" smtClean="0">
                          <a:effectLst/>
                        </a:rPr>
                        <a:t>поглощения 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91" marR="5279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phagocytosis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91" marR="5279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фагоцитоз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91" marR="52791" marT="0" marB="0"/>
                </a:tc>
              </a:tr>
              <a:tr h="5739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45.Хромосома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91" marR="5279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Chromosom</a:t>
                      </a:r>
                      <a:r>
                        <a:rPr lang="ru-RU" sz="1600">
                          <a:effectLst/>
                        </a:rPr>
                        <a:t>, немецкое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91" marR="5279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Элемент ядра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91" marR="5279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chromosome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91" marR="5279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хромосома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91" marR="52791" marT="0" marB="0"/>
                </a:tc>
              </a:tr>
              <a:tr h="5739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46.Цианоз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91" marR="5279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Cyanosis</a:t>
                      </a:r>
                      <a:r>
                        <a:rPr lang="ru-RU" sz="1600">
                          <a:effectLst/>
                        </a:rPr>
                        <a:t>, латинское 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91" marR="5279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Синеватая окраска кожи 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91" marR="5279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cyanosis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91" marR="5279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цианоз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91" marR="52791" marT="0" marB="0"/>
                </a:tc>
              </a:tr>
              <a:tr h="5739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47.Эритроцитоз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91" marR="5279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erythrocytes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91" marR="5279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состояние </a:t>
                      </a:r>
                      <a:r>
                        <a:rPr lang="ru-RU" sz="1600" dirty="0">
                          <a:effectLst/>
                        </a:rPr>
                        <a:t>органа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91" marR="5279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erythrocycytes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91" marR="5279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эритроцитоз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91" marR="52791" marT="0" marB="0"/>
                </a:tc>
              </a:tr>
              <a:tr h="86088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48.Эндоскопия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91" marR="5279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endoskopeo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91" marR="5279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Исследование внутренности полых органов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91" marR="5279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endoskopeo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91" marR="5279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эндоскопия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91" marR="52791" marT="0" marB="0"/>
                </a:tc>
              </a:tr>
              <a:tr h="56708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49. Эхография 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91" marR="5279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sonography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91" marR="5279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Изображения эха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91" marR="5279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ecography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91" marR="5279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эхография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91" marR="52791" marT="0" marB="0"/>
                </a:tc>
              </a:tr>
              <a:tr h="5739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50.Маска «Паркинсона»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91" marR="5279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Larvaex Parkinson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91" marR="5279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Амимичное лицо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91" marR="5279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The mask parkinson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91" marR="5279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Паркинсон </a:t>
                      </a:r>
                      <a:r>
                        <a:rPr lang="ru-RU" sz="1600" dirty="0" err="1">
                          <a:effectLst/>
                        </a:rPr>
                        <a:t>битесе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91" marR="5279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4183023"/>
      </p:ext>
    </p:extLst>
  </p:cSld>
  <p:clrMapOvr>
    <a:masterClrMapping/>
  </p:clrMapOvr>
  <p:transition spd="slow" advTm="18000">
    <p:randomBar dir="vert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46957"/>
            <a:ext cx="8596668" cy="489858"/>
          </a:xfrm>
        </p:spPr>
        <p:txBody>
          <a:bodyPr>
            <a:no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Анализ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599" y="832757"/>
            <a:ext cx="11413671" cy="602524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 результате проведенного исследования было выявлено 50 медицинских терминов. 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Узкоспециальных терминов оказалось 6- Кесарево сечение,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етонурия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Пневмоторакс, Синдром Дауна, «Маска Паркинсона», Пиелонефрит.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Широкоупотребительных 15- </a:t>
            </a:r>
            <a:r>
              <a:rPr lang="ru-RU" sz="2600" dirty="0">
                <a:latin typeface="Times New Roman" pitchFamily="18" charset="0"/>
                <a:ea typeface="Calibri"/>
                <a:cs typeface="Times New Roman" pitchFamily="18" charset="0"/>
              </a:rPr>
              <a:t>Анамнез, Анальгин, Анатом, Бюллетень, Грипп, Дыхание, Инъекция, Казус, Капиллярные сосуды, Печень</a:t>
            </a:r>
            <a:r>
              <a:rPr lang="ru-RU" sz="2600" dirty="0" smtClean="0">
                <a:latin typeface="Times New Roman" pitchFamily="18" charset="0"/>
                <a:ea typeface="Calibri"/>
                <a:cs typeface="Times New Roman" pitchFamily="18" charset="0"/>
              </a:rPr>
              <a:t>, Пульс</a:t>
            </a:r>
            <a:r>
              <a:rPr lang="ru-RU" sz="2600" dirty="0">
                <a:latin typeface="Times New Roman" pitchFamily="18" charset="0"/>
                <a:ea typeface="Calibri"/>
                <a:cs typeface="Times New Roman" pitchFamily="18" charset="0"/>
              </a:rPr>
              <a:t>, Рак, Фагоцитоз, Хромосома, </a:t>
            </a:r>
            <a:r>
              <a:rPr lang="ru-RU" sz="26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Эхография</a:t>
            </a:r>
            <a:r>
              <a:rPr lang="ru-RU" sz="2600" dirty="0" smtClean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600" dirty="0" smtClean="0">
                <a:latin typeface="Times New Roman" pitchFamily="18" charset="0"/>
                <a:ea typeface="Calibri"/>
                <a:cs typeface="Times New Roman" pitchFamily="18" charset="0"/>
              </a:rPr>
              <a:t>Остальные 29 терминов- специальные.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600" dirty="0" smtClean="0">
                <a:latin typeface="Times New Roman" pitchFamily="18" charset="0"/>
                <a:ea typeface="Calibri"/>
                <a:cs typeface="Times New Roman" pitchFamily="18" charset="0"/>
              </a:rPr>
              <a:t>В художественных текстах термины выполняют частично-номинативную функцию. Медицинские термины осуществляют номинацию оперирования, называют органы и их части, инструменты, болезни, симптомы и тд.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600" dirty="0" smtClean="0">
                <a:latin typeface="Times New Roman" pitchFamily="18" charset="0"/>
                <a:ea typeface="Calibri"/>
                <a:cs typeface="Times New Roman" pitchFamily="18" charset="0"/>
              </a:rPr>
              <a:t>В художественных произведениях медицинские термины являются речевой и портретной характеристикой персонажей.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600" dirty="0" smtClean="0">
                <a:latin typeface="Times New Roman" pitchFamily="18" charset="0"/>
                <a:ea typeface="Calibri"/>
                <a:cs typeface="Times New Roman" pitchFamily="18" charset="0"/>
              </a:rPr>
              <a:t>Термины в художественном тексте используются для выражения языковой  личности писателя.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20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802241"/>
      </p:ext>
    </p:extLst>
  </p:cSld>
  <p:clrMapOvr>
    <a:masterClrMapping/>
  </p:clrMapOvr>
  <p:transition spd="slow" advTm="18000">
    <p:randomBar dir="vert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2271" y="457201"/>
            <a:ext cx="11250385" cy="62048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Собранный нами материал свидетельствует: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1) Эмоциональность терминов у Людмилы Улицкой («Дочь Бухары»);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2) «Казус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Кукоцкого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 относится к окказиональному слову;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3) У писателей-врачей широко применяются эвфемизмы (замена названий половых органов, смерти, названия специалистов как генетик, гистолог, гематолог, названия наук и др.  особенно у Людмилы Улицкой) ;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4) У А.П. Чехова встречающиеся слова «Чахотка», « Горячка»;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И.А.Гончарова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«Удар» и др. вышли из употребления.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Лексическое наполнение произведений медицинскими терминами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А.П.Чехова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М.А.Булгакова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существенно не отличаются друг от друга </a:t>
            </a:r>
          </a:p>
        </p:txBody>
      </p:sp>
    </p:spTree>
    <p:extLst>
      <p:ext uri="{BB962C8B-B14F-4D97-AF65-F5344CB8AC3E}">
        <p14:creationId xmlns:p14="http://schemas.microsoft.com/office/powerpoint/2010/main" val="371710473"/>
      </p:ext>
    </p:extLst>
  </p:cSld>
  <p:clrMapOvr>
    <a:masterClrMapping/>
  </p:clrMapOvr>
  <p:transition spd="slow" advTm="18000">
    <p:randomBar dir="vert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69471"/>
            <a:ext cx="8596668" cy="702128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Заключение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4929" y="1485901"/>
            <a:ext cx="10662557" cy="50618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Выводы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1. Наше исследование подтверждает мнение лингвистов о том, что медицинская терминология в языке художественного произведения приобретает интерес  в связи с особенностями ее стилистического употребления ;</a:t>
            </a:r>
          </a:p>
          <a:p>
            <a:pPr marL="0" lvl="0" indent="0">
              <a:lnSpc>
                <a:spcPct val="115000"/>
              </a:lnSpc>
              <a:spcBef>
                <a:spcPts val="0"/>
              </a:spcBef>
              <a:buClrTx/>
              <a:buSzTx/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lnSpc>
                <a:spcPct val="115000"/>
              </a:lnSpc>
              <a:spcBef>
                <a:spcPts val="0"/>
              </a:spcBef>
              <a:buClrTx/>
              <a:buSz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2. Все термины нашего словаря носят интернациональный характер, кроме  </a:t>
            </a:r>
            <a:r>
              <a:rPr lang="en-US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Respiretio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cruditatem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marL="0" lvl="0" indent="0">
              <a:lnSpc>
                <a:spcPct val="115000"/>
              </a:lnSpc>
              <a:spcBef>
                <a:spcPts val="0"/>
              </a:spcBef>
              <a:buClrTx/>
              <a:buSzTx/>
              <a:buNone/>
            </a:pPr>
            <a:endParaRPr lang="ru-RU" sz="2000" dirty="0" smtClean="0">
              <a:solidFill>
                <a:prstClr val="black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lvl="0" indent="0">
              <a:lnSpc>
                <a:spcPct val="115000"/>
              </a:lnSpc>
              <a:spcBef>
                <a:spcPts val="0"/>
              </a:spcBef>
              <a:buClrTx/>
              <a:buSzTx/>
              <a:buNone/>
            </a:pP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3.Созданный нами краткий словарь медицинских терминов окажет помощь  студентам </a:t>
            </a:r>
            <a:r>
              <a:rPr lang="ru-RU" sz="2000" dirty="0" err="1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Буинского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медицинского училища в изучении как специальных, так и общеобразовательных дисциплин. </a:t>
            </a:r>
            <a:endParaRPr lang="ru-RU" sz="2000" dirty="0">
              <a:solidFill>
                <a:prstClr val="black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lvl="0" indent="0">
              <a:lnSpc>
                <a:spcPct val="115000"/>
              </a:lnSpc>
              <a:spcBef>
                <a:spcPts val="0"/>
              </a:spcBef>
              <a:buClrTx/>
              <a:buSzTx/>
              <a:buNone/>
            </a:pPr>
            <a:endParaRPr lang="ru-RU" dirty="0">
              <a:solidFill>
                <a:prstClr val="black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buAutoNum type="arabicPeriod"/>
            </a:pPr>
            <a:endParaRPr lang="ru-RU" dirty="0" smtClean="0"/>
          </a:p>
          <a:p>
            <a:pPr>
              <a:buAutoNum type="arabicPeriod"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0552760"/>
      </p:ext>
    </p:extLst>
  </p:cSld>
  <p:clrMapOvr>
    <a:masterClrMapping/>
  </p:clrMapOvr>
  <p:transition spd="slow" advTm="18000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352281" y="270456"/>
            <a:ext cx="4702003" cy="1062937"/>
          </a:xfrm>
        </p:spPr>
        <p:txBody>
          <a:bodyPr/>
          <a:lstStyle/>
          <a:p>
            <a:r>
              <a:rPr lang="ru-RU" b="1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Цель работы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type="subTitle" idx="1"/>
          </p:nvPr>
        </p:nvSpPr>
        <p:spPr>
          <a:xfrm>
            <a:off x="605306" y="1545465"/>
            <a:ext cx="9543245" cy="468791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А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нализ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медицинской терминологической лексики в художественной и учебно-методической литературе и создание словаря медицинских терминов, встречающихся в произведениях некоторых писателей 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XIX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и XX веков, таких как: И.С. Тургенева « Отцы и дети», И.А. Гончарова « Обломов», Л.Н .Толстого «Севастопольские рассказы», А.П. Чехова « Палата №6», М. А. Булгакова «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Морфий»,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Л. Е. Улицкой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«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Дочь Бухары», « Казус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Кукоцкого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», а также в учебнике «Пропедевтика внутренних болезней» под ред. Василенко В.Х., Гребнева А.Л. 2001г.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9468595"/>
      </p:ext>
    </p:extLst>
  </p:cSld>
  <p:clrMapOvr>
    <a:masterClrMapping/>
  </p:clrMapOvr>
  <p:transition spd="slow" advTm="18000"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91166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Задачи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: 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65161"/>
            <a:ext cx="8596668" cy="4676201"/>
          </a:xfrm>
        </p:spPr>
        <p:txBody>
          <a:bodyPr>
            <a:noAutofit/>
          </a:bodyPr>
          <a:lstStyle/>
          <a:p>
            <a:pPr lvl="0" algn="just">
              <a:lnSpc>
                <a:spcPct val="150000"/>
              </a:lnSpc>
              <a:buFont typeface="+mj-lt"/>
              <a:buAutoNum type="arabicPeriod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Еще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раз прочитать выше перечисленные произведения художественной литературы, которые включены в программу обучения студентов средних медицинских учебных заведений и оттуда выписать медицинские термины.</a:t>
            </a:r>
          </a:p>
          <a:p>
            <a:pPr lvl="0" algn="just">
              <a:lnSpc>
                <a:spcPct val="150000"/>
              </a:lnSpc>
              <a:buFont typeface="+mj-lt"/>
              <a:buAutoNum type="arabicPeriod"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Используя словари определить значения выписанных медицинских терминов.</a:t>
            </a:r>
          </a:p>
          <a:p>
            <a:pPr lvl="0" algn="just">
              <a:lnSpc>
                <a:spcPct val="150000"/>
              </a:lnSpc>
              <a:buFont typeface="+mj-lt"/>
              <a:buAutoNum type="arabicPeriod"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Составить словарь медицинских терминов с целью использования его на уроках дисциплин «Русский язык и литература. Литература», «Русский язык и литература. Русский язык», «Русский язык и культура речи». </a:t>
            </a:r>
          </a:p>
          <a:p>
            <a:pPr lvl="0" algn="just">
              <a:lnSpc>
                <a:spcPct val="150000"/>
              </a:lnSpc>
              <a:buFont typeface="+mj-lt"/>
              <a:buAutoNum type="arabicPeriod"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Анализ медицинских терминов.</a:t>
            </a:r>
          </a:p>
          <a:p>
            <a:pPr marL="0" indent="0">
              <a:buNone/>
            </a:pP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733848"/>
      </p:ext>
    </p:extLst>
  </p:cSld>
  <p:clrMapOvr>
    <a:masterClrMapping/>
  </p:clrMapOvr>
  <p:transition spd="slow" advTm="18000"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16924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Используемые источники: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249251"/>
            <a:ext cx="8596668" cy="4792111"/>
          </a:xfrm>
        </p:spPr>
        <p:txBody>
          <a:bodyPr>
            <a:normAutofit fontScale="92500" lnSpcReduction="20000"/>
          </a:bodyPr>
          <a:lstStyle/>
          <a:p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С. Тургенев «Отцы и дети», И. А. Гончаров «Обломов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»,</a:t>
            </a:r>
          </a:p>
          <a:p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Л. Н. Толстой «Севастопольские рассказы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»,</a:t>
            </a:r>
          </a:p>
          <a:p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А. П. Чехов «Хирургия», « Палата №6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»,</a:t>
            </a:r>
          </a:p>
          <a:p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М. Булгаков «Морфий», </a:t>
            </a:r>
            <a:endParaRPr lang="ru-RU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Улицкая «Дочь Бухары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»,</a:t>
            </a:r>
          </a:p>
          <a:p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«Казус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Кукоцкого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», словари (Медицинских терминов,  Иностранных слов, Лексический, Фразеологический, Эпонимов, Русско-Татарский Толковый словарь медицинских терминов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учебник В.Х. Василенко, А.Л. Гребнева  «Пропедевтика внутренних болезней», 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Медицина, 2001г., Учебно-методическое пособие по русскому языку и культуре речи и др. </a:t>
            </a:r>
          </a:p>
          <a:p>
            <a:r>
              <a:rPr lang="ru-RU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Интернет–ресурсы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http</a:t>
            </a:r>
            <a:r>
              <a:rPr lang="ru-RU" sz="2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://</a:t>
            </a:r>
            <a:r>
              <a:rPr lang="en-US" sz="2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www</a:t>
            </a:r>
            <a:r>
              <a:rPr lang="ru-RU" sz="2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.</a:t>
            </a:r>
            <a:r>
              <a:rPr lang="en-US" sz="2200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albest</a:t>
            </a:r>
            <a:r>
              <a:rPr lang="ru-RU" sz="2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.</a:t>
            </a:r>
            <a:r>
              <a:rPr lang="en-US" sz="2200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ru</a:t>
            </a:r>
            <a:r>
              <a:rPr lang="ru-RU" sz="2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/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2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http</a:t>
            </a:r>
            <a:r>
              <a:rPr lang="ru-RU" sz="2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://</a:t>
            </a:r>
            <a:r>
              <a:rPr lang="en-US" sz="2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www</a:t>
            </a:r>
            <a:r>
              <a:rPr lang="ru-RU" sz="2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.</a:t>
            </a:r>
            <a:r>
              <a:rPr lang="en-US" sz="2200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dissercat</a:t>
            </a:r>
            <a:r>
              <a:rPr lang="ru-RU" sz="2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.</a:t>
            </a:r>
            <a:r>
              <a:rPr lang="en-US" sz="2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com</a:t>
            </a:r>
            <a:r>
              <a:rPr lang="ru-RU" sz="2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/</a:t>
            </a:r>
            <a:r>
              <a:rPr lang="en-US" sz="2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content</a:t>
            </a:r>
            <a:r>
              <a:rPr lang="ru-RU" sz="2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/</a:t>
            </a:r>
            <a:r>
              <a:rPr lang="en-US" sz="2200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internatsionalnaya</a:t>
            </a:r>
            <a:r>
              <a:rPr lang="ru-RU" sz="2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-</a:t>
            </a:r>
            <a:r>
              <a:rPr lang="en-US" sz="2200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leksika</a:t>
            </a:r>
            <a:r>
              <a:rPr lang="ru-RU" sz="2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-</a:t>
            </a:r>
            <a:r>
              <a:rPr lang="en-US" sz="2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v</a:t>
            </a:r>
            <a:r>
              <a:rPr lang="ru-RU" sz="2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-</a:t>
            </a:r>
            <a:r>
              <a:rPr lang="en-US" sz="2200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meditsinskoi</a:t>
            </a:r>
            <a:r>
              <a:rPr lang="ru-RU" sz="2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-</a:t>
            </a:r>
            <a:r>
              <a:rPr lang="en-US" sz="2200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terminologii</a:t>
            </a:r>
            <a:r>
              <a:rPr lang="ru-RU" sz="2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-</a:t>
            </a:r>
            <a:r>
              <a:rPr lang="en-US" sz="2200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russkogo</a:t>
            </a:r>
            <a:r>
              <a:rPr lang="ru-RU" sz="2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-</a:t>
            </a:r>
            <a:r>
              <a:rPr lang="en-US" sz="2200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yazyka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http</a:t>
            </a:r>
            <a:r>
              <a:rPr lang="ru-RU" sz="2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://</a:t>
            </a:r>
            <a:r>
              <a:rPr lang="en-US" sz="2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www</a:t>
            </a:r>
            <a:r>
              <a:rPr lang="ru-RU" sz="2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.</a:t>
            </a:r>
            <a:r>
              <a:rPr lang="en-US" sz="2200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dissercat</a:t>
            </a:r>
            <a:r>
              <a:rPr lang="ru-RU" sz="2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.</a:t>
            </a:r>
            <a:r>
              <a:rPr lang="en-US" sz="2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com</a:t>
            </a:r>
            <a:r>
              <a:rPr lang="ru-RU" sz="2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/</a:t>
            </a:r>
            <a:r>
              <a:rPr lang="en-US" sz="2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content</a:t>
            </a:r>
            <a:r>
              <a:rPr lang="ru-RU" sz="2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/</a:t>
            </a:r>
            <a:r>
              <a:rPr lang="en-US" sz="2200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funktionirovanie</a:t>
            </a:r>
            <a:r>
              <a:rPr lang="ru-RU" sz="2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-</a:t>
            </a:r>
            <a:r>
              <a:rPr lang="en-US" sz="2200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meditsinskoi</a:t>
            </a:r>
            <a:r>
              <a:rPr lang="ru-RU" sz="2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-</a:t>
            </a:r>
            <a:r>
              <a:rPr lang="en-US" sz="2200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terminologii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...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6128857"/>
      </p:ext>
    </p:extLst>
  </p:cSld>
  <p:clrMapOvr>
    <a:masterClrMapping/>
  </p:clrMapOvr>
  <p:transition spd="slow" advTm="18000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631065"/>
            <a:ext cx="8596668" cy="5410297"/>
          </a:xfrm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Научная новизна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состоит в том, что данную работу проводили студенты 1-2 курсов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Буинского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медицинского училища.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Теоретическая значимость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заключается в создании краткого словаря медицинских терминов, встречающихся в художественной и учебно-методической литературе при изучении дисциплин: « Русский язык и культура речи», «Русский язык и литература. Литература», « Русский язык и литература. Русский язык».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Практическая значимость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заключается в том, что изданный небольшой словарик медицинских терминов, может быть полезен студентам 1-2 курсов. 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8412544"/>
      </p:ext>
    </p:extLst>
  </p:cSld>
  <p:clrMapOvr>
    <a:masterClrMapping/>
  </p:clrMapOvr>
  <p:transition spd="slow" advTm="18000"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32834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Содержание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19707"/>
            <a:ext cx="8596668" cy="4521655"/>
          </a:xfrm>
        </p:spPr>
        <p:txBody>
          <a:bodyPr/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Введение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 истории формирования русской медицинской терминологии.</a:t>
            </a:r>
          </a:p>
          <a:p>
            <a:pPr lvl="0"/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Медицинская терминология в художественной литературе.</a:t>
            </a:r>
          </a:p>
          <a:p>
            <a:pPr lvl="0"/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Медицинская терминология в учебно-методической литературе по русскому языку и культуре речи.</a:t>
            </a:r>
          </a:p>
          <a:p>
            <a:pPr lvl="0"/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Создание краткого словаря медицинских терминов.</a:t>
            </a:r>
          </a:p>
          <a:p>
            <a:pPr lvl="0"/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Анализ медицинских терминов.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Заключение.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6813131"/>
      </p:ext>
    </p:extLst>
  </p:cSld>
  <p:clrMapOvr>
    <a:masterClrMapping/>
  </p:clrMapOvr>
  <p:transition spd="slow" advTm="18000"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5970" y="120203"/>
            <a:ext cx="8596668" cy="704045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Введение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6823" y="927279"/>
            <a:ext cx="10908405" cy="575685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Современная 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медицинская терминология – это язык, на котором общаются врачи различных специальностей, медсестры, фельдшера. По отношению к понятиям он должен быть ясным для читателя и слушателя. Термин является инструментом познания, поскольку дает возможность обогащать научные факты, умножать знания и передавать их следующим поколениям. </a:t>
            </a:r>
          </a:p>
          <a:p>
            <a:pPr marL="0" indent="0">
              <a:buNone/>
            </a:pP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В 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лингвистике возникает проблема функционирования терминов  в художественной литературе. Настоящее время эта проблема сохраняет свою актуальность в силу того, что перемещение терминов в другие сферы значительно усиливается. Наиболее активно внедряется во 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все 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виды речи медицинские термины, получившие широкое распространение в устном и письменном неспециальным общении. Немалую роль в распространение и пропаганде медицинских знаний играют радио- и телепередачи, публикация в периодической печати.  Следствием этого является усиление процесса вхождения медицинских терминов в общелитературное употребление. </a:t>
            </a:r>
          </a:p>
          <a:p>
            <a:pPr marL="0" indent="0">
              <a:buNone/>
            </a:pP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За 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время обучения в медицинском училище будущий  медик встречается с множеством медико-биологических и клинических терминов при изучении специальных дисциплин, а также литературы, русского языка, русского языка и культуры речи. Это помогает ему овладеть современным научным языком своей профессии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6014353"/>
      </p:ext>
    </p:extLst>
  </p:cSld>
  <p:clrMapOvr>
    <a:masterClrMapping/>
  </p:clrMapOvr>
  <p:transition spd="slow" advTm="18000">
    <p:randomBar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8849" y="133082"/>
            <a:ext cx="8596668" cy="807076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Актуальность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5155" y="953037"/>
            <a:ext cx="9569003" cy="56667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Современная медицинская терминология–это язык, на котором общаются врачи, медсестры, фельдшера различных специальностей.  Он должен быть ясным для читателя и слушателя по отношению к понятиям. Для существования в медицинской терминологии следует считать те слова, которые приняты большинством специалистов, понятны всем и отражают суть явления или предмета. Термин является инструментом познания, поскольку дает возможность обогащать научные факты, умножать знания и передавать их следующим поколениям. Однако, обилие терминов затрудняет их запоминание и приводит к тому, что человек, не имеющий специального образования, не в силах разобраться в содержании медицинской документации. Поэтому возникает необходимость создания краткого общедоступного словаря медицинских терминов, наиболее часто встречающихся в медицинской и художественной литературе, который был бы рекомендован к использованию студентам 1-2 курсов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Буинского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медицинского училища, чем и обусловлена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актуальность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данного исследования. 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5128318"/>
      </p:ext>
    </p:extLst>
  </p:cSld>
  <p:clrMapOvr>
    <a:masterClrMapping/>
  </p:clrMapOvr>
  <p:transition spd="slow" advTm="18000"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3091" y="0"/>
            <a:ext cx="8596668" cy="1320800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Из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истории формирования русской медицинской терминологии.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0913" y="1107583"/>
            <a:ext cx="11140225" cy="555079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b="1" dirty="0" smtClean="0"/>
              <a:t>1.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Благодаря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русским врачам преподавание медицинских дисциплин на русском языке возможно, потому что, которые становились переводчиками и филологами разработана отечественная терминология. Следует отметить М.И. Шеина(1712-1762), главного лекаря Санкт-Петербургского адмиралтейского госпиталя, А.П. Протасова(1750-1827), русского ученого врача, П.А. Загорского(1766-1850), Е.О. Мухина(1766-1850), которые создали русскую анатомическую терминологию. В 1835 году А.Н. Никитин- учредитель и первый секретарь Общества русских врачей  Петербурга, создал «Врачебный словарь». Русская медицинская лексика активно пополнялась терминами, имевшими интернациональное распространение, например: Аборт, Альвеола, Амбулатория, Бацилла, Вакцина, Галлюцинации, Дентин, Иммунизация, Иммунитет, Инфаркт, Инфекция, Каверна, Карбункул, Лимфа, Перкуссия, Пульпа, Рефлекс, Экссудат  др., сохранившиеся до наших дней. Большой вклад в развитие медицинской лексики, внес лексикограф начала 18 века Ф.П. Поликарпов. Его труды содержат значительное число названий болезней, лекарственных трав на греческом, латинском и русском языках. Он составил  «Лексикон…», статьи в котором начинаются с русского наименования, которое представляет собой или русский эквивалент( оспа, рожа, очник и др.), или описательное обозначение, заимствования( апоплексия, дизентерия, доктор и др.)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Таким образом, русским врачам-переводчикам 18-19 века принадлежит заслуга создания русской научной медицинской терминологии.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131551"/>
      </p:ext>
    </p:extLst>
  </p:cSld>
  <p:clrMapOvr>
    <a:masterClrMapping/>
  </p:clrMapOvr>
  <p:transition spd="slow" advTm="18000">
    <p:randomBar dir="vert"/>
  </p:transition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161</TotalTime>
  <Words>1410</Words>
  <Application>Microsoft Office PowerPoint</Application>
  <PresentationFormat>Произвольный</PresentationFormat>
  <Paragraphs>332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Грань</vt:lpstr>
      <vt:lpstr> Государственное автономное профессиональное образовательное учреждение «Буинское медицинское училище» Авторы: 1. Портнова Яна Руслановна , 34.02.01. Сестринское дело, 1 курс;                  2. Шакирова Гульназ Талгатовна, 34.02.01. Сестринское дело,                          2 курс.                3. Сабирзянова Ляйсан Ильдусовна,34.02.01. Сестринское дело,                       2 курс                                            4. Хамидуллина Алсу Салимовна, преподаватель дисциплин      «Русский язык и культура речи», «Русский язык и литература. Литература», « Русский язык и литература. Русский язык», «Татарский язык и литература».  Тема проекта: «Функционирование медицинских терминов в художественной литературе».  </vt:lpstr>
      <vt:lpstr>Цель работы</vt:lpstr>
      <vt:lpstr>Задачи:  </vt:lpstr>
      <vt:lpstr>Используемые источники:  </vt:lpstr>
      <vt:lpstr>Презентация PowerPoint</vt:lpstr>
      <vt:lpstr>Содержание</vt:lpstr>
      <vt:lpstr>Введение </vt:lpstr>
      <vt:lpstr>Актуальность</vt:lpstr>
      <vt:lpstr>Из истории формирования русской медицинской терминологии. </vt:lpstr>
      <vt:lpstr>Презентация PowerPoint</vt:lpstr>
      <vt:lpstr>Этапы исследования</vt:lpstr>
      <vt:lpstr>Таблица 1</vt:lpstr>
      <vt:lpstr>Таблица 2</vt:lpstr>
      <vt:lpstr>Таблица 3</vt:lpstr>
      <vt:lpstr>Таблица 4</vt:lpstr>
      <vt:lpstr>Таблица 5</vt:lpstr>
      <vt:lpstr>Анализ</vt:lpstr>
      <vt:lpstr>Презентация PowerPoint</vt:lpstr>
      <vt:lpstr>Заключение 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Государственное автономное профессиональное образовательное учреждение «Буинское медицинское училище» Авторы: 1. Портнова Яна Руслановна , 34.02.01. Сестринское дело, 1 курс;                   2. Шакирова Гульназ , 34.02.01. Сестринское дело, 2 курс. Тема проекта: «Функционирование медицинских терминов в художественной литературе».</dc:title>
  <dc:creator>Admin</dc:creator>
  <cp:lastModifiedBy>Хозяин</cp:lastModifiedBy>
  <cp:revision>15</cp:revision>
  <dcterms:created xsi:type="dcterms:W3CDTF">2018-02-26T09:06:26Z</dcterms:created>
  <dcterms:modified xsi:type="dcterms:W3CDTF">2018-02-26T13:02:45Z</dcterms:modified>
</cp:coreProperties>
</file>