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76" r:id="rId4"/>
    <p:sldId id="257" r:id="rId5"/>
    <p:sldId id="277" r:id="rId6"/>
    <p:sldId id="258" r:id="rId7"/>
    <p:sldId id="274" r:id="rId8"/>
    <p:sldId id="259" r:id="rId9"/>
    <p:sldId id="260" r:id="rId10"/>
    <p:sldId id="261" r:id="rId11"/>
    <p:sldId id="278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660066"/>
    <a:srgbClr val="00FF00"/>
    <a:srgbClr val="FF0000"/>
    <a:srgbClr val="CC0099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4628" autoAdjust="0"/>
  </p:normalViewPr>
  <p:slideViewPr>
    <p:cSldViewPr>
      <p:cViewPr>
        <p:scale>
          <a:sx n="73" d="100"/>
          <a:sy n="73" d="100"/>
        </p:scale>
        <p:origin x="-12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9EEC-3FE3-43B4-ABF2-476EE69EDB09}" type="datetimeFigureOut">
              <a:rPr lang="ru-RU" smtClean="0"/>
              <a:pPr/>
              <a:t>20.06.2018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16CA5-8F52-4C19-9E5F-565D5B34F0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9EEC-3FE3-43B4-ABF2-476EE69EDB09}" type="datetimeFigureOut">
              <a:rPr lang="ru-RU" smtClean="0"/>
              <a:pPr/>
              <a:t>20.06.2018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16CA5-8F52-4C19-9E5F-565D5B34F0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9EEC-3FE3-43B4-ABF2-476EE69EDB09}" type="datetimeFigureOut">
              <a:rPr lang="ru-RU" smtClean="0"/>
              <a:pPr/>
              <a:t>20.06.2018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16CA5-8F52-4C19-9E5F-565D5B34F0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9EEC-3FE3-43B4-ABF2-476EE69EDB09}" type="datetimeFigureOut">
              <a:rPr lang="ru-RU" smtClean="0"/>
              <a:pPr/>
              <a:t>20.06.2018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16CA5-8F52-4C19-9E5F-565D5B34F0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9EEC-3FE3-43B4-ABF2-476EE69EDB09}" type="datetimeFigureOut">
              <a:rPr lang="ru-RU" smtClean="0"/>
              <a:pPr/>
              <a:t>20.06.2018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16CA5-8F52-4C19-9E5F-565D5B34F0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9EEC-3FE3-43B4-ABF2-476EE69EDB09}" type="datetimeFigureOut">
              <a:rPr lang="ru-RU" smtClean="0"/>
              <a:pPr/>
              <a:t>20.06.2018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16CA5-8F52-4C19-9E5F-565D5B34F0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9EEC-3FE3-43B4-ABF2-476EE69EDB09}" type="datetimeFigureOut">
              <a:rPr lang="ru-RU" smtClean="0"/>
              <a:pPr/>
              <a:t>20.06.2018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16CA5-8F52-4C19-9E5F-565D5B34F0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9EEC-3FE3-43B4-ABF2-476EE69EDB09}" type="datetimeFigureOut">
              <a:rPr lang="ru-RU" smtClean="0"/>
              <a:pPr/>
              <a:t>20.06.2018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16CA5-8F52-4C19-9E5F-565D5B34F0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9EEC-3FE3-43B4-ABF2-476EE69EDB09}" type="datetimeFigureOut">
              <a:rPr lang="ru-RU" smtClean="0"/>
              <a:pPr/>
              <a:t>20.06.2018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16CA5-8F52-4C19-9E5F-565D5B34F0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9EEC-3FE3-43B4-ABF2-476EE69EDB09}" type="datetimeFigureOut">
              <a:rPr lang="ru-RU" smtClean="0"/>
              <a:pPr/>
              <a:t>20.06.2018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16CA5-8F52-4C19-9E5F-565D5B34F0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9EEC-3FE3-43B4-ABF2-476EE69EDB09}" type="datetimeFigureOut">
              <a:rPr lang="ru-RU" smtClean="0"/>
              <a:pPr/>
              <a:t>20.06.2018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16CA5-8F52-4C19-9E5F-565D5B34F0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39EEC-3FE3-43B4-ABF2-476EE69EDB09}" type="datetimeFigureOut">
              <a:rPr lang="ru-RU" smtClean="0"/>
              <a:pPr/>
              <a:t>20.06.2018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16CA5-8F52-4C19-9E5F-565D5B34F0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19" y="20446"/>
            <a:ext cx="9144000" cy="12687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66" y="0"/>
            <a:ext cx="9144000" cy="717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568952" cy="5328592"/>
          </a:xfrm>
        </p:spPr>
        <p:txBody>
          <a:bodyPr>
            <a:normAutofit/>
          </a:bodyPr>
          <a:lstStyle/>
          <a:p>
            <a:endParaRPr lang="ru-RU" b="1" i="1" dirty="0" smtClean="0">
              <a:solidFill>
                <a:srgbClr val="660066"/>
              </a:solidFill>
            </a:endParaRPr>
          </a:p>
          <a:p>
            <a:r>
              <a:rPr lang="ru-RU" sz="4000" b="1" i="1" dirty="0" smtClean="0">
                <a:solidFill>
                  <a:srgbClr val="660066"/>
                </a:solidFill>
              </a:rPr>
              <a:t>«Инновационное протезирование : взгляд в  будущее»</a:t>
            </a:r>
          </a:p>
          <a:p>
            <a:endParaRPr lang="ru-RU" sz="4000" b="1" i="1" dirty="0">
              <a:solidFill>
                <a:srgbClr val="660066"/>
              </a:solidFill>
            </a:endParaRPr>
          </a:p>
          <a:p>
            <a:pPr algn="r"/>
            <a:r>
              <a:rPr lang="ru-RU" sz="2400" b="1" i="1" dirty="0" smtClean="0">
                <a:solidFill>
                  <a:srgbClr val="660066"/>
                </a:solidFill>
              </a:rPr>
              <a:t>Выполнил студент 2 курса</a:t>
            </a:r>
          </a:p>
          <a:p>
            <a:pPr algn="r"/>
            <a:r>
              <a:rPr lang="ru-RU" sz="2400" b="1" i="1" dirty="0" smtClean="0">
                <a:solidFill>
                  <a:srgbClr val="660066"/>
                </a:solidFill>
              </a:rPr>
              <a:t>Отделение «Стоматология ортопедическая»</a:t>
            </a:r>
          </a:p>
          <a:p>
            <a:pPr algn="r"/>
            <a:r>
              <a:rPr lang="ru-RU" sz="2400" b="1" i="1" dirty="0" smtClean="0">
                <a:solidFill>
                  <a:srgbClr val="660066"/>
                </a:solidFill>
              </a:rPr>
              <a:t>Сперанский Д.В</a:t>
            </a:r>
          </a:p>
          <a:p>
            <a:pPr algn="r"/>
            <a:r>
              <a:rPr lang="ru-RU" sz="2400" b="1" i="1" dirty="0" smtClean="0">
                <a:solidFill>
                  <a:srgbClr val="660066"/>
                </a:solidFill>
              </a:rPr>
              <a:t>Научный руководитель: </a:t>
            </a:r>
          </a:p>
          <a:p>
            <a:pPr algn="r"/>
            <a:r>
              <a:rPr lang="ru-RU" sz="2400" b="1" i="1" dirty="0" err="1" smtClean="0">
                <a:solidFill>
                  <a:srgbClr val="660066"/>
                </a:solidFill>
              </a:rPr>
              <a:t>Приказчикова</a:t>
            </a:r>
            <a:r>
              <a:rPr lang="ru-RU" sz="2400" b="1" i="1" dirty="0" smtClean="0">
                <a:solidFill>
                  <a:srgbClr val="660066"/>
                </a:solidFill>
              </a:rPr>
              <a:t> Ю.С</a:t>
            </a:r>
          </a:p>
          <a:p>
            <a:pPr algn="r"/>
            <a:endParaRPr lang="ru-RU" sz="2400" b="1" i="1" dirty="0">
              <a:solidFill>
                <a:srgbClr val="66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23082" y="7173860"/>
            <a:ext cx="9144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7"/>
            <a:ext cx="7916416" cy="504055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990099"/>
                </a:solidFill>
                <a:latin typeface="+mn-lt"/>
                <a:cs typeface="Aharoni" pitchFamily="2" charset="-79"/>
              </a:rPr>
              <a:t>ГАПОУ СО «Саратовский областной базовый медицинский колледж</a:t>
            </a:r>
            <a:endParaRPr lang="ru-RU" sz="2400" b="1" i="1" dirty="0">
              <a:solidFill>
                <a:srgbClr val="990099"/>
              </a:solidFill>
              <a:latin typeface="+mn-lt"/>
              <a:cs typeface="Aharoni" pitchFamily="2" charset="-79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95365" y="1916832"/>
            <a:ext cx="184731" cy="461665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900" cmpd="sng">
                <a:noFill/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636912"/>
            <a:ext cx="7776864" cy="461665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endParaRPr lang="ru-RU" sz="2400" b="1" cap="none" spc="0" dirty="0">
              <a:ln w="900" cmpd="sng">
                <a:noFill/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82965" y="3573016"/>
            <a:ext cx="184730" cy="461665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900" cmpd="sng">
                <a:noFill/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10611" y="4293096"/>
            <a:ext cx="184731" cy="461665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900" cmpd="sng">
                <a:noFill/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43" name="Picture 3" descr="C:\Users\uzer\Desktop\Новая папка (2)\IMG_49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5"/>
            <a:ext cx="9252520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 descr="C:\Users\uzer\Desktop\Новая папка (2)\IMG_49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42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 smtClean="0"/>
              <a:t>СпС</a:t>
            </a:r>
            <a:r>
              <a:rPr lang="ru-RU" sz="3600" dirty="0" err="1" smtClean="0">
                <a:solidFill>
                  <a:srgbClr val="FFFF00"/>
                </a:solidFill>
              </a:rPr>
              <a:t>Спасибо</a:t>
            </a:r>
            <a:r>
              <a:rPr lang="ru-RU" sz="3600" dirty="0" smtClean="0">
                <a:solidFill>
                  <a:srgbClr val="FFFF00"/>
                </a:solidFill>
              </a:rPr>
              <a:t> за внимание!</a:t>
            </a:r>
            <a:endParaRPr lang="ru-RU" sz="3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" b="12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13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990099"/>
                </a:solidFill>
              </a:rPr>
              <a:t>ЦЕЛЬ ДАННОГО КОНКУРСА НАПРАВЛЕННА НА ПРИВЛЕЧЕНИЕ СТУДЕНТОВ  ПОД РУКОВОДСТВОМ С ПРЕПОДАВАТЕЛЕМ К АКТИВНОМУ, ПРОФЕССИНАЛЬНОМУ  ТВОРЧЕСТВУ  И РАЗВИТИЕ ЭСТЕТИЧЕСКИХ  СПОСОБНОСТЕЙ У СТУДЕНТОВ.</a:t>
            </a:r>
            <a:br>
              <a:rPr lang="ru-RU" sz="1600" b="1" dirty="0" smtClean="0">
                <a:solidFill>
                  <a:srgbClr val="990099"/>
                </a:solidFill>
              </a:rPr>
            </a:br>
            <a:r>
              <a:rPr lang="ru-RU" sz="1600" b="1" dirty="0" smtClean="0">
                <a:solidFill>
                  <a:srgbClr val="990099"/>
                </a:solidFill>
              </a:rPr>
              <a:t>В данном конкурсе мы представляем  эстетический вид протезирования на фронтальную группу зубов.</a:t>
            </a:r>
            <a:endParaRPr lang="ru-RU" sz="1600" b="1" dirty="0">
              <a:solidFill>
                <a:srgbClr val="990099"/>
              </a:solidFill>
            </a:endParaRPr>
          </a:p>
        </p:txBody>
      </p:sp>
      <p:pic>
        <p:nvPicPr>
          <p:cNvPr id="3074" name="Picture 2" descr="C:\Users\uzer\Desktop\Новая папка (2)\IMG_49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0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8823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srgbClr val="990099"/>
                </a:solidFill>
                <a:latin typeface="RobotoRegular"/>
              </a:rPr>
              <a:t>В данной работе мы максимально пытаемся отобразить все этапы изготовления эстетического вида протезирования</a:t>
            </a:r>
            <a:r>
              <a:rPr lang="ru-RU" sz="2000" dirty="0">
                <a:solidFill>
                  <a:srgbClr val="990099"/>
                </a:solidFill>
                <a:latin typeface="RobotoRegular"/>
              </a:rPr>
              <a:t> </a:t>
            </a:r>
            <a:r>
              <a:rPr lang="ru-RU" sz="2000" dirty="0" smtClean="0">
                <a:solidFill>
                  <a:srgbClr val="990099"/>
                </a:solidFill>
                <a:latin typeface="RobotoRegular"/>
              </a:rPr>
              <a:t>на фронтальную группу зубов среди пациентов молодого возраста.</a:t>
            </a:r>
            <a:br>
              <a:rPr lang="ru-RU" sz="2000" dirty="0" smtClean="0">
                <a:solidFill>
                  <a:srgbClr val="990099"/>
                </a:solidFill>
                <a:latin typeface="RobotoRegular"/>
              </a:rPr>
            </a:br>
            <a:r>
              <a:rPr lang="ru-RU" sz="2000" dirty="0" smtClean="0">
                <a:solidFill>
                  <a:srgbClr val="990099"/>
                </a:solidFill>
                <a:latin typeface="RobotoRegular"/>
              </a:rPr>
              <a:t>Первый этап : Изготовление модели из </a:t>
            </a:r>
            <a:r>
              <a:rPr lang="ru-RU" sz="2000" dirty="0" err="1" smtClean="0">
                <a:solidFill>
                  <a:srgbClr val="990099"/>
                </a:solidFill>
                <a:latin typeface="RobotoRegular"/>
              </a:rPr>
              <a:t>супергипса</a:t>
            </a:r>
            <a:r>
              <a:rPr lang="ru-RU" sz="2000" dirty="0" smtClean="0">
                <a:solidFill>
                  <a:srgbClr val="990099"/>
                </a:solidFill>
                <a:latin typeface="RobotoRegular"/>
              </a:rPr>
              <a:t> 3 класса. Моделирование восковой композиции. </a:t>
            </a:r>
            <a:r>
              <a:rPr lang="ru-RU" sz="2300" dirty="0">
                <a:ea typeface="Calibri"/>
                <a:cs typeface="Times New Roman"/>
              </a:rPr>
              <a:t/>
            </a:r>
            <a:br>
              <a:rPr lang="ru-RU" sz="2300" dirty="0">
                <a:ea typeface="Calibri"/>
                <a:cs typeface="Times New Roman"/>
              </a:rPr>
            </a:br>
            <a:endParaRPr lang="ru-RU" sz="2300" dirty="0"/>
          </a:p>
        </p:txBody>
      </p:sp>
      <p:pic>
        <p:nvPicPr>
          <p:cNvPr id="2050" name="Picture 2" descr="C:\Users\uzer\Desktop\Новая папка (2)\IMG_4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576064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74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0099"/>
                </a:solidFill>
              </a:rPr>
              <a:t>Литейная Лаборатория</a:t>
            </a:r>
            <a:endParaRPr lang="ru-RU" dirty="0">
              <a:solidFill>
                <a:srgbClr val="990099"/>
              </a:solidFill>
            </a:endParaRPr>
          </a:p>
        </p:txBody>
      </p:sp>
      <p:pic>
        <p:nvPicPr>
          <p:cNvPr id="4098" name="Picture 2" descr="C:\Users\uzer\Desktop\Новая папка (2)\IMG_44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990099"/>
                </a:solidFill>
              </a:rPr>
              <a:t>Выплавление</a:t>
            </a:r>
            <a:r>
              <a:rPr lang="ru-RU" sz="3200" dirty="0" smtClean="0">
                <a:solidFill>
                  <a:srgbClr val="990099"/>
                </a:solidFill>
              </a:rPr>
              <a:t> воска в литейной лаборатории</a:t>
            </a:r>
            <a:endParaRPr lang="ru-RU" sz="3200" dirty="0">
              <a:solidFill>
                <a:srgbClr val="99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2" name="Picture 2" descr="C:\Users\uzer\Desktop\Новая папка (2)\IMG_4458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3690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4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24544" y="0"/>
            <a:ext cx="94685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990099"/>
                </a:solidFill>
              </a:rPr>
              <a:t>Одно из важным процессов изготовления занимает процесс литья т . к качество отлитой конструкции продлит срок службы и  будет выглядеть эстетично и функционально.</a:t>
            </a:r>
            <a:endParaRPr lang="ru-RU" sz="1800" dirty="0">
              <a:solidFill>
                <a:srgbClr val="9900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62800" y="4027579"/>
            <a:ext cx="5661528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00" cmpd="sng">
                <a:noFill/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146" name="Picture 2" descr="C:\Users\uzer\Desktop\Новая папка (2)\IMG_4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55272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990099"/>
                </a:solidFill>
              </a:rPr>
              <a:t>В данной работе мы использовали сплав </a:t>
            </a:r>
            <a:r>
              <a:rPr lang="ru-RU" sz="2400" dirty="0" err="1" smtClean="0">
                <a:solidFill>
                  <a:srgbClr val="990099"/>
                </a:solidFill>
              </a:rPr>
              <a:t>кобальто</a:t>
            </a:r>
            <a:r>
              <a:rPr lang="ru-RU" sz="2400" dirty="0" smtClean="0">
                <a:solidFill>
                  <a:srgbClr val="990099"/>
                </a:solidFill>
              </a:rPr>
              <a:t>- </a:t>
            </a:r>
            <a:r>
              <a:rPr lang="ru-RU" sz="2400" dirty="0" smtClean="0">
                <a:solidFill>
                  <a:srgbClr val="990099"/>
                </a:solidFill>
              </a:rPr>
              <a:t>хромового сплава.</a:t>
            </a:r>
            <a:endParaRPr lang="ru-RU" sz="2400" dirty="0">
              <a:solidFill>
                <a:srgbClr val="99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1600200"/>
            <a:ext cx="532859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zer\Desktop\Новая папка (2)\IMG_44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90465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15416"/>
            <a:ext cx="9144000" cy="71734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22413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990099"/>
                </a:solidFill>
              </a:rPr>
              <a:t>Обработка литой конструкции перед сдачей в напыление диоксидом цирконий.  </a:t>
            </a:r>
            <a:endParaRPr lang="ru-RU" sz="2800" b="1" i="1" dirty="0">
              <a:solidFill>
                <a:srgbClr val="9900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916832"/>
            <a:ext cx="7704856" cy="461665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endParaRPr lang="ru-RU" sz="2400" b="1" cap="none" spc="0" dirty="0">
              <a:ln w="900" cmpd="sng">
                <a:noFill/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284984"/>
            <a:ext cx="7704856" cy="461665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endParaRPr lang="ru-RU" sz="2400" b="1" cap="none" spc="0" dirty="0">
              <a:ln w="900" cmpd="sng">
                <a:noFill/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9064" y="4149080"/>
            <a:ext cx="8424936" cy="461665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endParaRPr lang="ru-RU" sz="2400" b="1" cap="none" spc="0" dirty="0">
              <a:ln w="900" cmpd="sng">
                <a:noFill/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4244" y="5085184"/>
            <a:ext cx="184731" cy="461665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900" cmpd="sng">
                <a:noFill/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8194" name="Picture 2" descr="C:\Users\uzer\Desktop\Новая папка (2)\IMG_44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24" y="1556792"/>
            <a:ext cx="545706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6775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solidFill>
                  <a:srgbClr val="990099"/>
                </a:solidFill>
              </a:rPr>
              <a:t>Эстетитческая</a:t>
            </a:r>
            <a:r>
              <a:rPr lang="ru-RU" sz="3600" dirty="0" smtClean="0">
                <a:solidFill>
                  <a:srgbClr val="990099"/>
                </a:solidFill>
              </a:rPr>
              <a:t> скоба с напылением диоксид циркония.</a:t>
            </a:r>
            <a:endParaRPr lang="ru-RU" sz="3600" dirty="0">
              <a:solidFill>
                <a:srgbClr val="9900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95354" y="1916832"/>
            <a:ext cx="184731" cy="461665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900" cmpd="sng">
                <a:noFill/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20888"/>
            <a:ext cx="184731" cy="461665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endParaRPr lang="ru-RU" sz="2400" b="1" cap="none" spc="0" dirty="0">
              <a:ln w="900" cmpd="sng">
                <a:noFill/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0603" y="4077072"/>
            <a:ext cx="184731" cy="461665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endParaRPr lang="ru-RU" sz="2400" b="1" cap="none" spc="0" dirty="0">
              <a:ln w="900" cmpd="sng">
                <a:noFill/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9219" name="Picture 3" descr="C:\Users\uzer\Desktop\Новая папка (2)\IMG_51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468052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139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ГАПОУ СО «Саратовский областной базовый медицинский колледж</vt:lpstr>
      <vt:lpstr>ЦЕЛЬ ДАННОГО КОНКУРСА НАПРАВЛЕННА НА ПРИВЛЕЧЕНИЕ СТУДЕНТОВ  ПОД РУКОВОДСТВОМ С ПРЕПОДАВАТЕЛЕМ К АКТИВНОМУ, ПРОФЕССИНАЛЬНОМУ  ТВОРЧЕСТВУ  И РАЗВИТИЕ ЭСТЕТИЧЕСКИХ  СПОСОБНОСТЕЙ У СТУДЕНТОВ. В данном конкурсе мы представляем  эстетический вид протезирования на фронтальную группу зубов.</vt:lpstr>
      <vt:lpstr>В данной работе мы максимально пытаемся отобразить все этапы изготовления эстетического вида протезирования на фронтальную группу зубов среди пациентов молодого возраста. Первый этап : Изготовление модели из супергипса 3 класса. Моделирование восковой композиции.  </vt:lpstr>
      <vt:lpstr>Литейная Лаборатория</vt:lpstr>
      <vt:lpstr>Выплавление воска в литейной лаборатории</vt:lpstr>
      <vt:lpstr>Одно из важным процессов изготовления занимает процесс литья т . к качество отлитой конструкции продлит срок службы и  будет выглядеть эстетично и функционально.</vt:lpstr>
      <vt:lpstr>В данной работе мы использовали сплав кобальто- хромового сплава.</vt:lpstr>
      <vt:lpstr>Обработка литой конструкции перед сдачей в напыление диоксидом цирконий.  </vt:lpstr>
      <vt:lpstr>Эстетитческая скоба с напылением диоксид циркония.</vt:lpstr>
      <vt:lpstr>Презентация PowerPoint</vt:lpstr>
      <vt:lpstr>Презентация PowerPoint</vt:lpstr>
      <vt:lpstr>СпССпасибо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изготовления металлокерамической коронки</dc:title>
  <dc:creator>Ник</dc:creator>
  <cp:lastModifiedBy>uzer</cp:lastModifiedBy>
  <cp:revision>51</cp:revision>
  <dcterms:created xsi:type="dcterms:W3CDTF">2013-04-25T14:28:22Z</dcterms:created>
  <dcterms:modified xsi:type="dcterms:W3CDTF">2018-06-20T11:33:02Z</dcterms:modified>
</cp:coreProperties>
</file>